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320" r:id="rId4"/>
    <p:sldId id="321" r:id="rId5"/>
    <p:sldId id="322" r:id="rId6"/>
    <p:sldId id="323" r:id="rId7"/>
    <p:sldId id="319" r:id="rId8"/>
    <p:sldId id="316" r:id="rId9"/>
    <p:sldId id="315" r:id="rId10"/>
    <p:sldId id="258" r:id="rId11"/>
    <p:sldId id="317" r:id="rId12"/>
    <p:sldId id="311" r:id="rId13"/>
    <p:sldId id="305" r:id="rId14"/>
    <p:sldId id="306" r:id="rId15"/>
    <p:sldId id="307" r:id="rId16"/>
    <p:sldId id="308" r:id="rId17"/>
    <p:sldId id="309" r:id="rId18"/>
    <p:sldId id="310" r:id="rId19"/>
    <p:sldId id="312" r:id="rId20"/>
    <p:sldId id="318" r:id="rId21"/>
    <p:sldId id="304" r:id="rId22"/>
    <p:sldId id="324" r:id="rId23"/>
    <p:sldId id="325" r:id="rId24"/>
    <p:sldId id="326" r:id="rId25"/>
    <p:sldId id="327" r:id="rId26"/>
    <p:sldId id="328" r:id="rId27"/>
    <p:sldId id="329" r:id="rId28"/>
    <p:sldId id="330" r:id="rId29"/>
    <p:sldId id="303" r:id="rId30"/>
  </p:sldIdLst>
  <p:sldSz cx="18288000" cy="10287000"/>
  <p:notesSz cx="6858000" cy="9144000"/>
  <p:embeddedFontLst>
    <p:embeddedFont>
      <p:font typeface="Agrandir Narrow" panose="020B0604020202020204" charset="0"/>
      <p:regular r:id="rId32"/>
    </p:embeddedFont>
    <p:embeddedFont>
      <p:font typeface="Agrandir Narrow Bold" panose="020B0604020202020204" charset="0"/>
      <p:regular r:id="rId33"/>
    </p:embeddedFont>
    <p:embeddedFont>
      <p:font typeface="Consolas" panose="020B0609020204030204" pitchFamily="49" charset="0"/>
      <p:regular r:id="rId34"/>
      <p:bold r:id="rId35"/>
      <p:italic r:id="rId36"/>
      <p:boldItalic r:id="rId37"/>
    </p:embeddedFont>
    <p:embeddedFont>
      <p:font typeface="Calibri" panose="020F050202020403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E59"/>
    <a:srgbClr val="2E9297"/>
    <a:srgbClr val="000209"/>
    <a:srgbClr val="2E9A9F"/>
    <a:srgbClr val="01558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343"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7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La </a:t>
            </a:r>
            <a:r>
              <a:rPr lang="en-US" dirty="0"/>
              <a:t>idea de la </a:t>
            </a:r>
            <a:r>
              <a:rPr lang="en-US" dirty="0" err="1"/>
              <a:t>clase</a:t>
            </a:r>
            <a:r>
              <a:rPr lang="en-US" dirty="0"/>
              <a:t> de hoy </a:t>
            </a:r>
            <a:r>
              <a:rPr lang="en-US" dirty="0" err="1"/>
              <a:t>es</a:t>
            </a:r>
            <a:r>
              <a:rPr lang="en-US" dirty="0"/>
              <a:t> </a:t>
            </a:r>
            <a:r>
              <a:rPr lang="en-US" dirty="0" err="1" smtClean="0"/>
              <a:t>introducir</a:t>
            </a:r>
            <a:r>
              <a:rPr lang="en-US" baseline="0" dirty="0" smtClean="0"/>
              <a:t> </a:t>
            </a:r>
            <a:r>
              <a:rPr lang="en-US" baseline="0" dirty="0" err="1" smtClean="0"/>
              <a:t>tres</a:t>
            </a:r>
            <a:r>
              <a:rPr lang="en-US" baseline="0" dirty="0" smtClean="0"/>
              <a:t> </a:t>
            </a:r>
            <a:r>
              <a:rPr lang="en-US" baseline="0" dirty="0" err="1" smtClean="0"/>
              <a:t>conceptos</a:t>
            </a:r>
            <a:r>
              <a:rPr lang="en-US" baseline="0" dirty="0" smtClean="0"/>
              <a:t> </a:t>
            </a:r>
            <a:r>
              <a:rPr lang="en-US" baseline="0" dirty="0" err="1" smtClean="0"/>
              <a:t>fundamentales</a:t>
            </a:r>
            <a:r>
              <a:rPr lang="en-US" baseline="0" dirty="0" smtClean="0"/>
              <a:t> para que </a:t>
            </a:r>
            <a:r>
              <a:rPr lang="en-US" baseline="0" dirty="0" err="1" smtClean="0"/>
              <a:t>puedan</a:t>
            </a:r>
            <a:r>
              <a:rPr lang="en-US" baseline="0" dirty="0" smtClean="0"/>
              <a:t> </a:t>
            </a:r>
            <a:r>
              <a:rPr lang="en-US" baseline="0" dirty="0" err="1" smtClean="0"/>
              <a:t>desarrollar</a:t>
            </a:r>
            <a:r>
              <a:rPr lang="en-US" baseline="0" dirty="0" smtClean="0"/>
              <a:t> </a:t>
            </a:r>
            <a:r>
              <a:rPr lang="en-US" baseline="0" dirty="0" err="1" smtClean="0"/>
              <a:t>código</a:t>
            </a:r>
            <a:r>
              <a:rPr lang="en-US" baseline="0" dirty="0" smtClean="0"/>
              <a:t> </a:t>
            </a:r>
            <a:r>
              <a:rPr lang="en-US" baseline="0" dirty="0" err="1" smtClean="0"/>
              <a:t>colaborativamente</a:t>
            </a:r>
            <a:r>
              <a:rPr lang="en-US" baseline="0" dirty="0" smtClean="0"/>
              <a:t> y de </a:t>
            </a:r>
            <a:r>
              <a:rPr lang="en-US" baseline="0" dirty="0" err="1" smtClean="0"/>
              <a:t>manera</a:t>
            </a:r>
            <a:r>
              <a:rPr lang="en-US" baseline="0" dirty="0" smtClean="0"/>
              <a:t> </a:t>
            </a:r>
            <a:r>
              <a:rPr lang="en-US" baseline="0" dirty="0" err="1" smtClean="0"/>
              <a:t>ordenada</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s-419" dirty="0" smtClean="0"/>
              <a:t>Permite generar “versiones” de un código que va</a:t>
            </a:r>
            <a:r>
              <a:rPr lang="es-419" baseline="0" dirty="0" smtClean="0"/>
              <a:t> evolucionando y teniendo nuevos </a:t>
            </a:r>
            <a:r>
              <a:rPr lang="es-419" baseline="0" dirty="0" err="1" smtClean="0"/>
              <a:t>features</a:t>
            </a:r>
            <a:r>
              <a:rPr lang="es-419" baseline="0" dirty="0" smtClean="0"/>
              <a:t> (mejoras, características). Estas versiones </a:t>
            </a:r>
            <a:r>
              <a:rPr lang="es-419" sz="1200" b="0" i="0" kern="1200" dirty="0" smtClean="0">
                <a:solidFill>
                  <a:schemeClr val="tx1"/>
                </a:solidFill>
                <a:effectLst/>
                <a:latin typeface="+mn-lt"/>
                <a:ea typeface="+mn-ea"/>
                <a:cs typeface="+mn-cs"/>
              </a:rPr>
              <a:t>pueden tener</a:t>
            </a:r>
            <a:r>
              <a:rPr lang="es-419" sz="1200" b="0" i="0" kern="1200" baseline="0" dirty="0" smtClean="0">
                <a:solidFill>
                  <a:schemeClr val="tx1"/>
                </a:solidFill>
                <a:effectLst/>
                <a:latin typeface="+mn-lt"/>
                <a:ea typeface="+mn-ea"/>
                <a:cs typeface="+mn-cs"/>
              </a:rPr>
              <a:t> asignadas</a:t>
            </a:r>
            <a:r>
              <a:rPr lang="es-419" sz="1200" b="0" i="0" kern="1200" dirty="0" smtClean="0">
                <a:solidFill>
                  <a:schemeClr val="tx1"/>
                </a:solidFill>
                <a:effectLst/>
                <a:latin typeface="+mn-lt"/>
                <a:ea typeface="+mn-ea"/>
                <a:cs typeface="+mn-cs"/>
              </a:rPr>
              <a:t> un nombre, código o número identificador, para representar el nivel de desarrollo del software</a:t>
            </a:r>
            <a:endParaRPr lang="es-419"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s-419" dirty="0" smtClean="0"/>
              <a:t>Tener el historial anotado del código a su alcance cuando lo lee, tratar de comprender qué está haciendo y por qué está diseñado de esa manera puede permitir a los desarrolladores realizar cambios correctos y armoniosos que estén de acuerdo con el diseño previsto a largo plazo. del sistema. Esto puede ser especialmente importante para trabajar eficazmente con códigos heredados y es crucial para permitir a los desarrolladores estimar el trabajo futuro con precisión.</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474931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s-419" dirty="0" smtClean="0"/>
              <a:t>Por</a:t>
            </a:r>
            <a:r>
              <a:rPr lang="es-419" baseline="0" dirty="0" smtClean="0"/>
              <a:t> afano</a:t>
            </a:r>
            <a:r>
              <a:rPr lang="es-419" dirty="0" smtClean="0"/>
              <a:t>, el sistema de control de versiones moderno más utilizado en el mundo hoy en día es </a:t>
            </a:r>
            <a:r>
              <a:rPr lang="es-419" dirty="0" err="1" smtClean="0"/>
              <a:t>Git</a:t>
            </a:r>
            <a:r>
              <a:rPr lang="es-419" dirty="0" smtClean="0"/>
              <a:t>. </a:t>
            </a:r>
          </a:p>
          <a:p>
            <a:endParaRPr lang="es-419" dirty="0" smtClean="0"/>
          </a:p>
          <a:p>
            <a:r>
              <a:rPr lang="es-419" dirty="0" err="1" smtClean="0"/>
              <a:t>Git</a:t>
            </a:r>
            <a:r>
              <a:rPr lang="es-419" dirty="0" smtClean="0"/>
              <a:t> es un proyecto de código abierto muy maduro y mantenido activamente.</a:t>
            </a:r>
            <a:endParaRPr lang="es-419" baseline="0" dirty="0" smtClean="0"/>
          </a:p>
          <a:p>
            <a:endParaRPr lang="es-419" baseline="0" dirty="0" smtClean="0"/>
          </a:p>
          <a:p>
            <a:r>
              <a:rPr lang="es-419" baseline="0" dirty="0" smtClean="0"/>
              <a:t>Fue </a:t>
            </a:r>
            <a:r>
              <a:rPr lang="es-419" dirty="0" smtClean="0"/>
              <a:t>desarrollado originalmente en 2005 por </a:t>
            </a:r>
            <a:r>
              <a:rPr lang="es-419" dirty="0" err="1" smtClean="0"/>
              <a:t>Linus</a:t>
            </a:r>
            <a:r>
              <a:rPr lang="es-419" dirty="0" smtClean="0"/>
              <a:t> </a:t>
            </a:r>
            <a:r>
              <a:rPr lang="es-419" dirty="0" err="1" smtClean="0"/>
              <a:t>Torvalds</a:t>
            </a:r>
            <a:r>
              <a:rPr lang="es-419" dirty="0" smtClean="0"/>
              <a:t>, el famoso creador del </a:t>
            </a:r>
            <a:r>
              <a:rPr lang="es-419" dirty="0" err="1" smtClean="0"/>
              <a:t>kernel</a:t>
            </a:r>
            <a:r>
              <a:rPr lang="es-419" dirty="0" smtClean="0"/>
              <a:t> del sistema operativo Linux.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418896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dirty="0" smtClean="0"/>
              <a:t>Las características de rendimiento de </a:t>
            </a:r>
            <a:r>
              <a:rPr lang="es-419" dirty="0" err="1" smtClean="0"/>
              <a:t>Git</a:t>
            </a:r>
            <a:r>
              <a:rPr lang="es-419" dirty="0" smtClean="0"/>
              <a:t> son muy sólidas en comparación con muchas alternativas. A diferencia de otros programas de control de versiones, </a:t>
            </a:r>
            <a:r>
              <a:rPr lang="es-419" dirty="0" err="1" smtClean="0"/>
              <a:t>Git</a:t>
            </a:r>
            <a:r>
              <a:rPr lang="es-419" dirty="0" smtClean="0"/>
              <a:t> se centra en el contenido del archivo en sí para manejar las versiones (no en el nombre de los archivos). </a:t>
            </a:r>
            <a:endParaRPr lang="en-US" dirty="0" smtClean="0"/>
          </a:p>
          <a:p>
            <a:endParaRPr lang="en-US" dirty="0" smtClean="0"/>
          </a:p>
          <a:p>
            <a:r>
              <a:rPr lang="es-419" dirty="0" err="1" smtClean="0"/>
              <a:t>Git</a:t>
            </a:r>
            <a:r>
              <a:rPr lang="es-419" dirty="0" smtClean="0"/>
              <a:t> ha sido diseñado teniendo como máxima prioridad la integridad del código fuente administrado. El contenido de los archivos, así como las verdaderas relaciones entre archivos y directorios, versiones, etiquetas y confirmaciones, todos estos objetos en el repositorio de </a:t>
            </a:r>
            <a:r>
              <a:rPr lang="es-419" dirty="0" err="1" smtClean="0"/>
              <a:t>Git</a:t>
            </a:r>
            <a:r>
              <a:rPr lang="es-419" dirty="0" smtClean="0"/>
              <a:t> están protegidos con un algoritmo hash criptográficamente seguro llamado SHA1. Esto protege el código y el historial de cambios contra cambios accidentales y maliciosos y garantiza que el historial sea completamente rastreable.</a:t>
            </a:r>
          </a:p>
          <a:p>
            <a:endParaRPr lang="es-419" dirty="0" smtClean="0"/>
          </a:p>
          <a:p>
            <a:r>
              <a:rPr lang="es-419" dirty="0" err="1" smtClean="0"/>
              <a:t>Git</a:t>
            </a:r>
            <a:r>
              <a:rPr lang="es-419" dirty="0" smtClean="0"/>
              <a:t> es flexible en varios aspectos: en soporte para varios tipos de flujos de trabajo de desarrollo no lineales, en su eficiencia tanto en proyectos pequeños como grandes y en su compatibilidad con muchos sistemas y protocolos existentes.</a:t>
            </a:r>
          </a:p>
          <a:p>
            <a:endParaRPr lang="es-419" dirty="0" smtClean="0"/>
          </a:p>
          <a:p>
            <a:r>
              <a:rPr lang="es-419" dirty="0" err="1" smtClean="0"/>
              <a:t>Git</a:t>
            </a:r>
            <a:r>
              <a:rPr lang="es-419" dirty="0" smtClean="0"/>
              <a:t> es un proyecto de código abierto muy bien. Los </a:t>
            </a:r>
            <a:r>
              <a:rPr lang="es-419" i="1" dirty="0" err="1" smtClean="0"/>
              <a:t>mantainers</a:t>
            </a:r>
            <a:r>
              <a:rPr lang="es-419" dirty="0" smtClean="0"/>
              <a:t> del proyecto han demostrado un juicio equilibrado y un enfoque maduro para satisfacer las necesidades a largo plazo de sus usuarios con lanzamientos periódicos que mejoran la usabilidad y la funcionalidad. La calidad del software de código abierto se analiza fácilmente e innumerables empresas dependen en gran medida de esa calidad.</a:t>
            </a:r>
          </a:p>
          <a:p>
            <a:endParaRPr lang="es-419" dirty="0" smtClean="0"/>
          </a:p>
          <a:p>
            <a:r>
              <a:rPr lang="es-419" dirty="0" smtClean="0"/>
              <a:t>Una crítica común a </a:t>
            </a:r>
            <a:r>
              <a:rPr lang="es-419" dirty="0" err="1" smtClean="0"/>
              <a:t>Git</a:t>
            </a:r>
            <a:r>
              <a:rPr lang="es-419" dirty="0" smtClean="0"/>
              <a:t> es que puede resultar “difícil de aprender” ya</a:t>
            </a:r>
            <a:r>
              <a:rPr lang="es-419" baseline="0" dirty="0" smtClean="0"/>
              <a:t> que p</a:t>
            </a:r>
            <a:r>
              <a:rPr lang="es-419" dirty="0" smtClean="0"/>
              <a:t>arte de la terminología es novedosa para los recién llegados y para los usuarios de otros sistemas. En</a:t>
            </a:r>
            <a:r>
              <a:rPr lang="es-419" baseline="0" dirty="0" smtClean="0"/>
              <a:t> realidad vamos a tratar de desmitificar esto en la clase de hoy, demostrando que es una herramienta súper útil y no-tan-difícil de implementar en el desarrollo de proyectos de software</a:t>
            </a:r>
            <a:endParaRPr lang="es-419"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814965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smtClean="0"/>
              <a:t>Tenemos</a:t>
            </a:r>
            <a:r>
              <a:rPr lang="en-US" baseline="0" dirty="0" smtClean="0"/>
              <a:t> que </a:t>
            </a:r>
            <a:r>
              <a:rPr lang="en-US" baseline="0" dirty="0" err="1" smtClean="0"/>
              <a:t>tener</a:t>
            </a:r>
            <a:r>
              <a:rPr lang="en-US" baseline="0" dirty="0" smtClean="0"/>
              <a:t> </a:t>
            </a:r>
            <a:r>
              <a:rPr lang="en-US" baseline="0" dirty="0" err="1" smtClean="0"/>
              <a:t>en</a:t>
            </a:r>
            <a:r>
              <a:rPr lang="en-US" baseline="0" dirty="0" smtClean="0"/>
              <a:t> </a:t>
            </a:r>
            <a:r>
              <a:rPr lang="en-US" baseline="0" dirty="0" err="1" smtClean="0"/>
              <a:t>cuenta</a:t>
            </a:r>
            <a:r>
              <a:rPr lang="en-US" baseline="0" dirty="0" smtClean="0"/>
              <a:t> dos </a:t>
            </a:r>
            <a:r>
              <a:rPr lang="en-US" baseline="0" dirty="0" err="1" smtClean="0"/>
              <a:t>ambientes</a:t>
            </a:r>
            <a:r>
              <a:rPr lang="en-US" baseline="0" dirty="0" smtClean="0"/>
              <a:t> principals de </a:t>
            </a:r>
            <a:r>
              <a:rPr lang="en-US" baseline="0" dirty="0" err="1" smtClean="0"/>
              <a:t>trabajo</a:t>
            </a:r>
            <a:r>
              <a:rPr lang="en-US" baseline="0" dirty="0" smtClean="0"/>
              <a:t> (para </a:t>
            </a:r>
            <a:r>
              <a:rPr lang="en-US" baseline="0" dirty="0" err="1" smtClean="0"/>
              <a:t>cualquier</a:t>
            </a:r>
            <a:r>
              <a:rPr lang="en-US" baseline="0" dirty="0" smtClean="0"/>
              <a:t> Sistema de </a:t>
            </a:r>
            <a:r>
              <a:rPr lang="en-US" baseline="0" dirty="0" err="1" smtClean="0"/>
              <a:t>manejo</a:t>
            </a:r>
            <a:r>
              <a:rPr lang="en-US" baseline="0" dirty="0" smtClean="0"/>
              <a:t> de versions </a:t>
            </a:r>
            <a:r>
              <a:rPr lang="en-US" baseline="0" dirty="0" err="1" smtClean="0"/>
              <a:t>en</a:t>
            </a:r>
            <a:r>
              <a:rPr lang="en-US" baseline="0" dirty="0" smtClean="0"/>
              <a:t> </a:t>
            </a:r>
            <a:r>
              <a:rPr lang="en-US" baseline="0" dirty="0" err="1" smtClean="0"/>
              <a:t>realidad</a:t>
            </a:r>
            <a:r>
              <a:rPr lang="en-US" baseline="0" dirty="0" smtClean="0"/>
              <a:t>).</a:t>
            </a:r>
          </a:p>
          <a:p>
            <a:endParaRPr lang="en-US" baseline="0" dirty="0" smtClean="0"/>
          </a:p>
          <a:p>
            <a:r>
              <a:rPr lang="en-US" baseline="0" dirty="0" smtClean="0"/>
              <a:t>Primero </a:t>
            </a:r>
            <a:r>
              <a:rPr lang="en-US" baseline="0" dirty="0" err="1" smtClean="0"/>
              <a:t>diferenciar</a:t>
            </a:r>
            <a:r>
              <a:rPr lang="en-US" baseline="0" dirty="0" smtClean="0"/>
              <a:t> </a:t>
            </a:r>
            <a:r>
              <a:rPr lang="en-US" baseline="0" dirty="0" err="1" smtClean="0"/>
              <a:t>en</a:t>
            </a:r>
            <a:r>
              <a:rPr lang="en-US" baseline="0" dirty="0" smtClean="0"/>
              <a:t> el </a:t>
            </a:r>
            <a:r>
              <a:rPr lang="en-US" baseline="0" dirty="0" err="1" smtClean="0"/>
              <a:t>ambiente</a:t>
            </a:r>
            <a:r>
              <a:rPr lang="en-US" baseline="0" dirty="0" smtClean="0"/>
              <a:t> local (mi </a:t>
            </a:r>
            <a:r>
              <a:rPr lang="en-US" baseline="0" dirty="0" err="1" smtClean="0"/>
              <a:t>compu</a:t>
            </a:r>
            <a:r>
              <a:rPr lang="en-US" baseline="0" dirty="0" smtClean="0"/>
              <a:t>) y </a:t>
            </a:r>
            <a:r>
              <a:rPr lang="en-US" baseline="0" dirty="0" err="1" smtClean="0"/>
              <a:t>uno</a:t>
            </a:r>
            <a:r>
              <a:rPr lang="en-US" baseline="0" dirty="0" smtClean="0"/>
              <a:t> remote (</a:t>
            </a:r>
            <a:r>
              <a:rPr lang="en-US" baseline="0" dirty="0" err="1" smtClean="0"/>
              <a:t>por</a:t>
            </a:r>
            <a:r>
              <a:rPr lang="en-US" baseline="0" dirty="0" smtClean="0"/>
              <a:t> </a:t>
            </a:r>
            <a:r>
              <a:rPr lang="en-US" baseline="0" dirty="0" err="1" smtClean="0"/>
              <a:t>ejemplo</a:t>
            </a:r>
            <a:r>
              <a:rPr lang="en-US" baseline="0" dirty="0" smtClean="0"/>
              <a:t>: un </a:t>
            </a:r>
            <a:r>
              <a:rPr lang="en-US" baseline="0" dirty="0" err="1" smtClean="0"/>
              <a:t>sitio</a:t>
            </a:r>
            <a:r>
              <a:rPr lang="en-US" baseline="0" dirty="0" smtClean="0"/>
              <a:t> </a:t>
            </a:r>
            <a:r>
              <a:rPr lang="en-US" baseline="0" dirty="0" err="1" smtClean="0"/>
              <a:t>en</a:t>
            </a:r>
            <a:r>
              <a:rPr lang="en-US" baseline="0" dirty="0" smtClean="0"/>
              <a:t> internet al que le </a:t>
            </a:r>
            <a:r>
              <a:rPr lang="en-US" baseline="0" dirty="0" err="1" smtClean="0"/>
              <a:t>puedo</a:t>
            </a:r>
            <a:r>
              <a:rPr lang="en-US" baseline="0" dirty="0" smtClean="0"/>
              <a:t> </a:t>
            </a:r>
            <a:r>
              <a:rPr lang="en-US" baseline="0" dirty="0" err="1" smtClean="0"/>
              <a:t>dar</a:t>
            </a:r>
            <a:r>
              <a:rPr lang="en-US" baseline="0" dirty="0" smtClean="0"/>
              <a:t> </a:t>
            </a:r>
            <a:r>
              <a:rPr lang="en-US" baseline="0" dirty="0" err="1" smtClean="0"/>
              <a:t>acceso</a:t>
            </a:r>
            <a:r>
              <a:rPr lang="en-US" baseline="0" dirty="0" smtClean="0"/>
              <a:t> a mi </a:t>
            </a:r>
            <a:r>
              <a:rPr lang="en-US" baseline="0" dirty="0" err="1" smtClean="0"/>
              <a:t>compañero</a:t>
            </a:r>
            <a:r>
              <a:rPr lang="en-US" baseline="0" dirty="0" smtClean="0"/>
              <a:t> de </a:t>
            </a:r>
            <a:r>
              <a:rPr lang="en-US" baseline="0" dirty="0" err="1" smtClean="0"/>
              <a:t>grupo</a:t>
            </a:r>
            <a:r>
              <a:rPr lang="en-US" baseline="0" dirty="0" smtClean="0"/>
              <a:t> para que </a:t>
            </a:r>
            <a:r>
              <a:rPr lang="en-US" baseline="0" dirty="0" err="1" smtClean="0"/>
              <a:t>accesa</a:t>
            </a:r>
            <a:r>
              <a:rPr lang="en-US" baseline="0" dirty="0" smtClean="0"/>
              <a:t> al </a:t>
            </a:r>
            <a:r>
              <a:rPr lang="en-US" baseline="0" dirty="0" err="1" smtClean="0"/>
              <a:t>código</a:t>
            </a:r>
            <a:r>
              <a:rPr lang="en-US" baseline="0" dirty="0" smtClean="0"/>
              <a:t> </a:t>
            </a:r>
            <a:r>
              <a:rPr lang="en-US" baseline="0" dirty="0" err="1" smtClean="0"/>
              <a:t>fuente</a:t>
            </a:r>
            <a:r>
              <a:rPr lang="en-US" baseline="0" dirty="0" smtClean="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019404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smtClean="0"/>
              <a:t>Dentro</a:t>
            </a:r>
            <a:r>
              <a:rPr lang="en-US" dirty="0" smtClean="0"/>
              <a:t> de mi </a:t>
            </a:r>
            <a:r>
              <a:rPr lang="en-US" dirty="0" err="1" smtClean="0"/>
              <a:t>ambiente</a:t>
            </a:r>
            <a:r>
              <a:rPr lang="en-US" dirty="0" smtClean="0"/>
              <a:t> local, </a:t>
            </a:r>
            <a:r>
              <a:rPr lang="en-US" dirty="0" err="1" smtClean="0"/>
              <a:t>tengo</a:t>
            </a:r>
            <a:r>
              <a:rPr lang="en-US" dirty="0" smtClean="0"/>
              <a:t> mi Working Directory: </a:t>
            </a:r>
            <a:r>
              <a:rPr lang="en-US" dirty="0" err="1" smtClean="0"/>
              <a:t>es</a:t>
            </a:r>
            <a:r>
              <a:rPr lang="en-US" dirty="0" smtClean="0"/>
              <a:t> el </a:t>
            </a:r>
            <a:r>
              <a:rPr lang="en-US" dirty="0" err="1" smtClean="0"/>
              <a:t>directorio</a:t>
            </a:r>
            <a:r>
              <a:rPr lang="en-US" baseline="0" dirty="0" smtClean="0"/>
              <a:t> actual de </a:t>
            </a:r>
            <a:r>
              <a:rPr lang="en-US" baseline="0" dirty="0" err="1" smtClean="0"/>
              <a:t>trabajo</a:t>
            </a:r>
            <a:r>
              <a:rPr lang="en-US" baseline="0" dirty="0" smtClean="0"/>
              <a:t> </a:t>
            </a:r>
            <a:r>
              <a:rPr lang="en-US" baseline="0" dirty="0" err="1" smtClean="0"/>
              <a:t>en</a:t>
            </a:r>
            <a:r>
              <a:rPr lang="en-US" baseline="0" dirty="0" smtClean="0"/>
              <a:t> </a:t>
            </a:r>
            <a:r>
              <a:rPr lang="en-US" baseline="0" dirty="0" err="1" smtClean="0"/>
              <a:t>dónde</a:t>
            </a:r>
            <a:r>
              <a:rPr lang="en-US" baseline="0" dirty="0" smtClean="0"/>
              <a:t> </a:t>
            </a:r>
            <a:r>
              <a:rPr lang="en-US" baseline="0" dirty="0" err="1" smtClean="0"/>
              <a:t>voy</a:t>
            </a:r>
            <a:r>
              <a:rPr lang="en-US" baseline="0" dirty="0" smtClean="0"/>
              <a:t> a </a:t>
            </a:r>
            <a:r>
              <a:rPr lang="en-US" baseline="0" dirty="0" err="1" smtClean="0"/>
              <a:t>editar</a:t>
            </a:r>
            <a:r>
              <a:rPr lang="en-US" baseline="0" dirty="0" smtClean="0"/>
              <a:t> mi </a:t>
            </a:r>
            <a:r>
              <a:rPr lang="en-US" baseline="0" dirty="0" err="1" smtClean="0"/>
              <a:t>código</a:t>
            </a:r>
            <a:r>
              <a:rPr lang="en-US" baseline="0" dirty="0" smtClean="0"/>
              <a:t> (Visual Studio Code o Bloc de </a:t>
            </a:r>
            <a:r>
              <a:rPr lang="en-US" baseline="0" dirty="0" err="1" smtClean="0"/>
              <a:t>Notas</a:t>
            </a:r>
            <a:r>
              <a:rPr lang="en-US" baseline="0" dirty="0" smtClean="0"/>
              <a:t> </a:t>
            </a:r>
            <a:r>
              <a:rPr lang="en-US" baseline="0" dirty="0" err="1" smtClean="0"/>
              <a:t>por</a:t>
            </a:r>
            <a:r>
              <a:rPr lang="en-US" baseline="0" dirty="0" smtClean="0"/>
              <a:t> </a:t>
            </a:r>
            <a:r>
              <a:rPr lang="en-US" baseline="0" dirty="0" err="1" smtClean="0"/>
              <a:t>ejemplo</a:t>
            </a:r>
            <a:r>
              <a:rPr lang="en-US" baseline="0" dirty="0" smtClean="0"/>
              <a:t>). </a:t>
            </a:r>
            <a:r>
              <a:rPr lang="es-419" baseline="0" dirty="0" smtClean="0"/>
              <a:t>Es dentro de la carpeta del proyecto donde realmente trabajamos, guardamos todos los archivos y realizamos muchas operaciones como agregar, actualizar y eliminar archivos / código.</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018465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smtClean="0"/>
              <a:t>Luego</a:t>
            </a:r>
            <a:r>
              <a:rPr lang="en-US" dirty="0" smtClean="0"/>
              <a:t> </a:t>
            </a:r>
            <a:r>
              <a:rPr lang="en-US" dirty="0" err="1" smtClean="0"/>
              <a:t>tengo</a:t>
            </a:r>
            <a:r>
              <a:rPr lang="en-US" dirty="0" smtClean="0"/>
              <a:t> el Staging</a:t>
            </a:r>
            <a:r>
              <a:rPr lang="en-US" baseline="0" dirty="0" smtClean="0"/>
              <a:t> Area, que </a:t>
            </a:r>
            <a:r>
              <a:rPr lang="en-US" baseline="0" dirty="0" err="1" smtClean="0"/>
              <a:t>sería</a:t>
            </a:r>
            <a:r>
              <a:rPr lang="en-US" baseline="0" dirty="0" smtClean="0"/>
              <a:t> e</a:t>
            </a:r>
            <a:r>
              <a:rPr lang="es-419" baseline="0" dirty="0" smtClean="0"/>
              <a:t>l área de preparación, es decir un archivo, generalmente contenido en el directorio </a:t>
            </a:r>
            <a:r>
              <a:rPr lang="es-419" baseline="0" dirty="0" err="1" smtClean="0"/>
              <a:t>Git</a:t>
            </a:r>
            <a:r>
              <a:rPr lang="es-419" baseline="0" dirty="0" smtClean="0"/>
              <a:t>, que almacena información sobre lo que se incluirá en el próximo “guardado” del código en el repositorio local que tiene todo el historial de versiones. Su nombre técnico en el lenguaje </a:t>
            </a:r>
            <a:r>
              <a:rPr lang="es-419" baseline="0" dirty="0" err="1" smtClean="0"/>
              <a:t>Git</a:t>
            </a:r>
            <a:r>
              <a:rPr lang="es-419" baseline="0" dirty="0" smtClean="0"/>
              <a:t> es “</a:t>
            </a:r>
            <a:r>
              <a:rPr lang="es-419" i="1" baseline="0" dirty="0" err="1" smtClean="0"/>
              <a:t>index</a:t>
            </a:r>
            <a:r>
              <a:rPr lang="es-419" baseline="0" dirty="0" smtClean="0"/>
              <a:t>”, pero la frase “</a:t>
            </a:r>
            <a:r>
              <a:rPr lang="es-419" i="1" baseline="0" dirty="0" err="1" smtClean="0"/>
              <a:t>staging</a:t>
            </a:r>
            <a:r>
              <a:rPr lang="es-419" i="1" baseline="0" dirty="0" smtClean="0"/>
              <a:t> </a:t>
            </a:r>
            <a:r>
              <a:rPr lang="es-419" i="1" baseline="0" dirty="0" err="1" smtClean="0"/>
              <a:t>area</a:t>
            </a:r>
            <a:r>
              <a:rPr lang="es-419" baseline="0" dirty="0" smtClean="0"/>
              <a:t>” es como </a:t>
            </a:r>
            <a:r>
              <a:rPr lang="es-419" baseline="0" dirty="0" err="1" smtClean="0"/>
              <a:t>todxs</a:t>
            </a:r>
            <a:r>
              <a:rPr lang="es-419" baseline="0" dirty="0" smtClean="0"/>
              <a:t> lo conocemos.</a:t>
            </a:r>
          </a:p>
          <a:p>
            <a:endParaRPr lang="es-419" baseline="0" dirty="0" smtClean="0"/>
          </a:p>
          <a:p>
            <a:r>
              <a:rPr lang="es-419" baseline="0" dirty="0" smtClean="0"/>
              <a:t>Podemos asemejarlo al “guardar” de cualquier archivo pero no el guardado de una versión definitiva, sino ese que hacemos cuando sólo hicimos una partecita que si se apaga la </a:t>
            </a:r>
            <a:r>
              <a:rPr lang="es-419" baseline="0" dirty="0" err="1" smtClean="0"/>
              <a:t>compu</a:t>
            </a:r>
            <a:r>
              <a:rPr lang="es-419" baseline="0" dirty="0" smtClean="0"/>
              <a:t> no queremos perder.</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14259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Y </a:t>
            </a:r>
            <a:r>
              <a:rPr lang="en-US" dirty="0" err="1" smtClean="0"/>
              <a:t>por</a:t>
            </a:r>
            <a:r>
              <a:rPr lang="en-US" dirty="0" smtClean="0"/>
              <a:t> ultimo </a:t>
            </a:r>
            <a:r>
              <a:rPr lang="en-US" dirty="0" err="1" smtClean="0"/>
              <a:t>en</a:t>
            </a:r>
            <a:r>
              <a:rPr lang="en-US" dirty="0" smtClean="0"/>
              <a:t> el </a:t>
            </a:r>
            <a:r>
              <a:rPr lang="en-US" dirty="0" err="1" smtClean="0"/>
              <a:t>ambiente</a:t>
            </a:r>
            <a:r>
              <a:rPr lang="en-US" baseline="0" dirty="0" smtClean="0"/>
              <a:t> de </a:t>
            </a:r>
            <a:r>
              <a:rPr lang="en-US" baseline="0" dirty="0" err="1" smtClean="0"/>
              <a:t>trabajo</a:t>
            </a:r>
            <a:r>
              <a:rPr lang="en-US" baseline="0" dirty="0" smtClean="0"/>
              <a:t> local (la </a:t>
            </a:r>
            <a:r>
              <a:rPr lang="en-US" baseline="0" dirty="0" err="1" smtClean="0"/>
              <a:t>compu</a:t>
            </a:r>
            <a:r>
              <a:rPr lang="en-US" baseline="0" dirty="0" smtClean="0"/>
              <a:t>), </a:t>
            </a:r>
            <a:r>
              <a:rPr lang="en-US" baseline="0" dirty="0" err="1" smtClean="0"/>
              <a:t>tenemos</a:t>
            </a:r>
            <a:r>
              <a:rPr lang="en-US" baseline="0" dirty="0" smtClean="0"/>
              <a:t> al </a:t>
            </a:r>
            <a:r>
              <a:rPr lang="en-US" baseline="0" dirty="0" err="1" smtClean="0"/>
              <a:t>repositorio</a:t>
            </a:r>
            <a:r>
              <a:rPr lang="en-US" baseline="0" dirty="0" smtClean="0"/>
              <a:t>. </a:t>
            </a:r>
            <a:r>
              <a:rPr lang="es-419" baseline="0" dirty="0" smtClean="0"/>
              <a:t>Un repositorio local es una copia del historial y el código base de todo el proyecto que está en la máquina de un desarrollador. Cuando un desarrollador inicializa un repositorio local, </a:t>
            </a:r>
            <a:r>
              <a:rPr lang="es-419" baseline="0" dirty="0" err="1" smtClean="0"/>
              <a:t>Git</a:t>
            </a:r>
            <a:r>
              <a:rPr lang="es-419" baseline="0" dirty="0" smtClean="0"/>
              <a:t> configura la infraestructura necesaria para rastrear cambios, bifurcaciones y confirmaciones dentro del proyecto.</a:t>
            </a:r>
          </a:p>
          <a:p>
            <a:endParaRPr lang="es-419" baseline="0" dirty="0" smtClean="0"/>
          </a:p>
          <a:p>
            <a:r>
              <a:rPr lang="es-419" baseline="0" dirty="0" smtClean="0"/>
              <a:t>Para pasar del </a:t>
            </a:r>
            <a:r>
              <a:rPr lang="es-419" baseline="0" dirty="0" err="1" smtClean="0"/>
              <a:t>Staging</a:t>
            </a:r>
            <a:r>
              <a:rPr lang="es-419" baseline="0" dirty="0" smtClean="0"/>
              <a:t> </a:t>
            </a:r>
            <a:r>
              <a:rPr lang="es-419" baseline="0" dirty="0" err="1" smtClean="0"/>
              <a:t>Area</a:t>
            </a:r>
            <a:r>
              <a:rPr lang="es-419" baseline="0" dirty="0" smtClean="0"/>
              <a:t> a </a:t>
            </a:r>
            <a:r>
              <a:rPr lang="es-419" baseline="0" dirty="0" err="1" smtClean="0"/>
              <a:t>Repository</a:t>
            </a:r>
            <a:r>
              <a:rPr lang="es-419" baseline="0" dirty="0" smtClean="0"/>
              <a:t>, se realiza un “</a:t>
            </a:r>
            <a:r>
              <a:rPr lang="es-419" baseline="0" dirty="0" err="1" smtClean="0"/>
              <a:t>commit</a:t>
            </a:r>
            <a:r>
              <a:rPr lang="es-419" baseline="0" dirty="0" smtClean="0"/>
              <a:t>” con un mensajito diciendo muy brevemente qué cambios se hicieron en esta nueva versión. Idealmente este es un cambio lo suficientemente grande como para dejar un mensajito de ese cambio. Por ejemplo, terminé de escribir la introducción de un proyecto o termine de codear una función de un proyecto.</a:t>
            </a:r>
          </a:p>
          <a:p>
            <a:endParaRPr lang="es-419" baseline="0" dirty="0" smtClean="0"/>
          </a:p>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4289571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smtClean="0"/>
              <a:t>Por</a:t>
            </a:r>
            <a:r>
              <a:rPr lang="en-US" dirty="0" smtClean="0"/>
              <a:t> ultimo, </a:t>
            </a:r>
            <a:r>
              <a:rPr lang="en-US" dirty="0" err="1" smtClean="0"/>
              <a:t>tenemos</a:t>
            </a:r>
            <a:r>
              <a:rPr lang="en-US" dirty="0" smtClean="0"/>
              <a:t> el </a:t>
            </a:r>
            <a:r>
              <a:rPr lang="en-US" dirty="0" err="1" smtClean="0"/>
              <a:t>repositorio</a:t>
            </a:r>
            <a:r>
              <a:rPr lang="en-US" dirty="0" smtClean="0"/>
              <a:t> </a:t>
            </a:r>
            <a:r>
              <a:rPr lang="en-US" dirty="0" err="1" smtClean="0"/>
              <a:t>remot</a:t>
            </a:r>
            <a:r>
              <a:rPr lang="es-419" dirty="0" smtClean="0"/>
              <a:t>o. Es un repositorio de </a:t>
            </a:r>
            <a:r>
              <a:rPr lang="es-419" dirty="0" err="1" smtClean="0"/>
              <a:t>Git</a:t>
            </a:r>
            <a:r>
              <a:rPr lang="es-419" dirty="0" smtClean="0"/>
              <a:t> alojado en Internet o en otra red por fuera de mi máquina, a la que pueden acceder los otros miembros del grupo de trabajo.</a:t>
            </a:r>
          </a:p>
          <a:p>
            <a:endParaRPr lang="es-419" dirty="0" smtClean="0"/>
          </a:p>
          <a:p>
            <a:r>
              <a:rPr lang="es-419" dirty="0" smtClean="0"/>
              <a:t>Tenemos dos ejemplos muy usados de este tipo de funcionalidad que ofrecen distintas plataformas:</a:t>
            </a:r>
            <a:r>
              <a:rPr lang="es-419" baseline="0" dirty="0" smtClean="0"/>
              <a:t> </a:t>
            </a:r>
            <a:r>
              <a:rPr lang="es-419" baseline="0" dirty="0" err="1" smtClean="0"/>
              <a:t>Github</a:t>
            </a:r>
            <a:r>
              <a:rPr lang="es-419" baseline="0" dirty="0" smtClean="0"/>
              <a:t> y </a:t>
            </a:r>
            <a:r>
              <a:rPr lang="es-419" baseline="0" dirty="0" err="1" smtClean="0"/>
              <a:t>Bitbucket</a:t>
            </a:r>
            <a:r>
              <a:rPr lang="es-419" baseline="0" dirty="0" smtClean="0"/>
              <a:t>.</a:t>
            </a:r>
          </a:p>
          <a:p>
            <a:endParaRPr lang="es-419" baseline="0" dirty="0" smtClean="0"/>
          </a:p>
          <a:p>
            <a:r>
              <a:rPr lang="es-419" baseline="0" dirty="0" smtClean="0"/>
              <a:t>Nosotros podríamos trabajar con cualquiera de los dos, pero vamos a elegir </a:t>
            </a:r>
            <a:r>
              <a:rPr lang="es-419" baseline="0" dirty="0" err="1" smtClean="0"/>
              <a:t>Github</a:t>
            </a:r>
            <a:r>
              <a:rPr lang="es-419" baseline="0" dirty="0" smtClean="0"/>
              <a:t> por su gran utilidad y practicidad</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931929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Un </a:t>
            </a:r>
            <a:r>
              <a:rPr lang="en-US" dirty="0" err="1" smtClean="0"/>
              <a:t>concepto</a:t>
            </a:r>
            <a:r>
              <a:rPr lang="en-US" dirty="0" smtClean="0"/>
              <a:t> </a:t>
            </a:r>
            <a:r>
              <a:rPr lang="en-US" dirty="0" err="1" smtClean="0"/>
              <a:t>muy</a:t>
            </a:r>
            <a:r>
              <a:rPr lang="en-US" dirty="0" smtClean="0"/>
              <a:t> </a:t>
            </a:r>
            <a:r>
              <a:rPr lang="en-US" dirty="0" err="1" smtClean="0"/>
              <a:t>importante</a:t>
            </a:r>
            <a:r>
              <a:rPr lang="en-US" dirty="0" smtClean="0"/>
              <a:t> </a:t>
            </a:r>
            <a:r>
              <a:rPr lang="en-US" dirty="0" err="1" smtClean="0"/>
              <a:t>sobre</a:t>
            </a:r>
            <a:r>
              <a:rPr lang="en-US" dirty="0" smtClean="0"/>
              <a:t> </a:t>
            </a:r>
            <a:r>
              <a:rPr lang="en-US" dirty="0" err="1" smtClean="0"/>
              <a:t>los</a:t>
            </a:r>
            <a:r>
              <a:rPr lang="en-US" dirty="0" smtClean="0"/>
              <a:t> </a:t>
            </a:r>
            <a:r>
              <a:rPr lang="en-US" dirty="0" err="1" smtClean="0"/>
              <a:t>sistemas</a:t>
            </a:r>
            <a:r>
              <a:rPr lang="en-US" dirty="0" smtClean="0"/>
              <a:t> de </a:t>
            </a:r>
            <a:r>
              <a:rPr lang="en-US" dirty="0" err="1" smtClean="0"/>
              <a:t>manejos</a:t>
            </a:r>
            <a:r>
              <a:rPr lang="en-US" baseline="0" dirty="0" smtClean="0"/>
              <a:t> de versions son las </a:t>
            </a:r>
            <a:r>
              <a:rPr lang="en-US" baseline="0" dirty="0" err="1" smtClean="0"/>
              <a:t>ramas</a:t>
            </a:r>
            <a:r>
              <a:rPr lang="en-US" baseline="0" dirty="0" smtClean="0"/>
              <a:t> o </a:t>
            </a:r>
            <a:r>
              <a:rPr lang="en-US" i="1" baseline="0" dirty="0" smtClean="0"/>
              <a:t>branches.</a:t>
            </a:r>
          </a:p>
          <a:p>
            <a:endParaRPr lang="en-US" i="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s-419" i="0" dirty="0" smtClean="0"/>
              <a:t>En </a:t>
            </a:r>
            <a:r>
              <a:rPr lang="es-419" i="0" dirty="0" err="1" smtClean="0"/>
              <a:t>Git</a:t>
            </a:r>
            <a:r>
              <a:rPr lang="es-419" i="0" dirty="0" smtClean="0"/>
              <a:t>, las ramas son parte de su proceso de desarrollo básico y que uno usa a diario. Son un puntero a una instantánea de sus cambios. Cuando uno desea agregar una nueva característica o corregir un error, sin importar cuán grande o pequeño sea, genera una nueva rama para encapsular sus cambios. Eso lo hace mediante</a:t>
            </a:r>
            <a:r>
              <a:rPr lang="es-419" i="0" baseline="0" dirty="0" smtClean="0"/>
              <a:t> el comando </a:t>
            </a:r>
            <a:r>
              <a:rPr lang="es-419" i="1" baseline="0" dirty="0" err="1" smtClean="0"/>
              <a:t>checkout</a:t>
            </a:r>
            <a:r>
              <a:rPr lang="es-419" i="0" baseline="0" dirty="0" smtClean="0"/>
              <a:t>.</a:t>
            </a:r>
            <a:r>
              <a:rPr lang="es-419" i="1" baseline="0" dirty="0" smtClean="0"/>
              <a:t> </a:t>
            </a:r>
            <a:r>
              <a:rPr lang="es-419" i="0" baseline="0" dirty="0" smtClean="0"/>
              <a:t>Uno al quedar parado sobre esa rama hace los cambios que crea necesario (</a:t>
            </a:r>
            <a:r>
              <a:rPr lang="es-419" i="0" baseline="0" dirty="0" err="1" smtClean="0"/>
              <a:t>commiteandolos</a:t>
            </a:r>
            <a:r>
              <a:rPr lang="es-419" i="0" baseline="0" dirty="0" smtClean="0"/>
              <a:t>).</a:t>
            </a:r>
            <a:endParaRPr lang="es-419" i="1"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156140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s-419" i="0" dirty="0" smtClean="0"/>
              <a:t>Una vez</a:t>
            </a:r>
            <a:r>
              <a:rPr lang="es-419" i="0" baseline="0" dirty="0" smtClean="0"/>
              <a:t> que está seguro de que esos cambios están bien, no romperán el código y logra terminar el objetivo de la rama, puede “</a:t>
            </a:r>
            <a:r>
              <a:rPr lang="es-419" i="0" baseline="0" dirty="0" err="1" smtClean="0"/>
              <a:t>mergear</a:t>
            </a:r>
            <a:r>
              <a:rPr lang="es-419" i="0" baseline="0" dirty="0" smtClean="0"/>
              <a:t>” esa rama al código fuente base (master o </a:t>
            </a:r>
            <a:r>
              <a:rPr lang="es-419" i="0" baseline="0" dirty="0" err="1" smtClean="0"/>
              <a:t>main</a:t>
            </a:r>
            <a:r>
              <a:rPr lang="es-419" i="0" baseline="0" dirty="0" smtClean="0"/>
              <a:t>) mediante un PULL REQUEST. </a:t>
            </a:r>
            <a:r>
              <a:rPr lang="es-419" sz="1200" b="0" i="0" kern="1200" dirty="0" smtClean="0">
                <a:solidFill>
                  <a:schemeClr val="tx1"/>
                </a:solidFill>
                <a:effectLst/>
                <a:latin typeface="+mn-lt"/>
                <a:ea typeface="+mn-ea"/>
                <a:cs typeface="+mn-cs"/>
              </a:rPr>
              <a:t>Cuando realizas un </a:t>
            </a:r>
            <a:r>
              <a:rPr lang="es-419" sz="1200" b="0" i="0" kern="1200" dirty="0" err="1" smtClean="0">
                <a:solidFill>
                  <a:schemeClr val="tx1"/>
                </a:solidFill>
                <a:effectLst/>
                <a:latin typeface="+mn-lt"/>
                <a:ea typeface="+mn-ea"/>
                <a:cs typeface="+mn-cs"/>
              </a:rPr>
              <a:t>pull</a:t>
            </a:r>
            <a:r>
              <a:rPr lang="es-419" sz="1200" b="0" i="0" kern="1200" dirty="0" smtClean="0">
                <a:solidFill>
                  <a:schemeClr val="tx1"/>
                </a:solidFill>
                <a:effectLst/>
                <a:latin typeface="+mn-lt"/>
                <a:ea typeface="+mn-ea"/>
                <a:cs typeface="+mn-cs"/>
              </a:rPr>
              <a:t> </a:t>
            </a:r>
            <a:r>
              <a:rPr lang="es-419" sz="1200" b="0" i="0" kern="1200" dirty="0" err="1" smtClean="0">
                <a:solidFill>
                  <a:schemeClr val="tx1"/>
                </a:solidFill>
                <a:effectLst/>
                <a:latin typeface="+mn-lt"/>
                <a:ea typeface="+mn-ea"/>
                <a:cs typeface="+mn-cs"/>
              </a:rPr>
              <a:t>request</a:t>
            </a:r>
            <a:r>
              <a:rPr lang="es-419" sz="1200" b="0" i="0" kern="1200" dirty="0" smtClean="0">
                <a:solidFill>
                  <a:schemeClr val="tx1"/>
                </a:solidFill>
                <a:effectLst/>
                <a:latin typeface="+mn-lt"/>
                <a:ea typeface="+mn-ea"/>
                <a:cs typeface="+mn-cs"/>
              </a:rPr>
              <a:t>, lo que haces es solicitar que otro desarrollador que incorpore (o haga un </a:t>
            </a:r>
            <a:r>
              <a:rPr lang="es-419" sz="1200" b="0" i="0" kern="1200" dirty="0" err="1" smtClean="0">
                <a:solidFill>
                  <a:schemeClr val="tx1"/>
                </a:solidFill>
                <a:effectLst/>
                <a:latin typeface="+mn-lt"/>
                <a:ea typeface="+mn-ea"/>
                <a:cs typeface="+mn-cs"/>
              </a:rPr>
              <a:t>pull</a:t>
            </a:r>
            <a:r>
              <a:rPr lang="es-419" sz="1200" b="0" i="0" kern="1200" dirty="0" smtClean="0">
                <a:solidFill>
                  <a:schemeClr val="tx1"/>
                </a:solidFill>
                <a:effectLst/>
                <a:latin typeface="+mn-lt"/>
                <a:ea typeface="+mn-ea"/>
                <a:cs typeface="+mn-cs"/>
              </a:rPr>
              <a:t>) una rama de tu repositorio al suyo. Principalmente está documentado y se le pide a </a:t>
            </a:r>
            <a:r>
              <a:rPr lang="es-419" sz="1200" b="0" i="0" kern="1200" dirty="0" err="1" smtClean="0">
                <a:solidFill>
                  <a:schemeClr val="tx1"/>
                </a:solidFill>
                <a:effectLst/>
                <a:latin typeface="+mn-lt"/>
                <a:ea typeface="+mn-ea"/>
                <a:cs typeface="+mn-cs"/>
              </a:rPr>
              <a:t>reviewers</a:t>
            </a:r>
            <a:r>
              <a:rPr lang="es-419" sz="1200" b="0" i="0" kern="1200" dirty="0" smtClean="0">
                <a:solidFill>
                  <a:schemeClr val="tx1"/>
                </a:solidFill>
                <a:effectLst/>
                <a:latin typeface="+mn-lt"/>
                <a:ea typeface="+mn-ea"/>
                <a:cs typeface="+mn-cs"/>
              </a:rPr>
              <a:t> que chequeen</a:t>
            </a:r>
            <a:r>
              <a:rPr lang="es-419" sz="1200" b="0" i="0" kern="1200" baseline="0" dirty="0" smtClean="0">
                <a:solidFill>
                  <a:schemeClr val="tx1"/>
                </a:solidFill>
                <a:effectLst/>
                <a:latin typeface="+mn-lt"/>
                <a:ea typeface="+mn-ea"/>
                <a:cs typeface="+mn-cs"/>
              </a:rPr>
              <a:t> que tus cambios realizados sean correctos. </a:t>
            </a:r>
            <a:r>
              <a:rPr lang="es-419" sz="1200" b="0" i="0" kern="1200" baseline="0" dirty="0" err="1" smtClean="0">
                <a:solidFill>
                  <a:schemeClr val="tx1"/>
                </a:solidFill>
                <a:effectLst/>
                <a:latin typeface="+mn-lt"/>
                <a:ea typeface="+mn-ea"/>
                <a:cs typeface="+mn-cs"/>
              </a:rPr>
              <a:t>Github</a:t>
            </a:r>
            <a:r>
              <a:rPr lang="es-419" sz="1200" b="0" i="0" kern="1200" baseline="0" dirty="0" smtClean="0">
                <a:solidFill>
                  <a:schemeClr val="tx1"/>
                </a:solidFill>
                <a:effectLst/>
                <a:latin typeface="+mn-lt"/>
                <a:ea typeface="+mn-ea"/>
                <a:cs typeface="+mn-cs"/>
              </a:rPr>
              <a:t> muchas veces ayuda a testear que esos cambios no tengan conflictos con la rama principal. Si está todo ok, uno realiza un “</a:t>
            </a:r>
            <a:r>
              <a:rPr lang="es-419" sz="1200" b="0" i="0" kern="1200" baseline="0" dirty="0" err="1" smtClean="0">
                <a:solidFill>
                  <a:schemeClr val="tx1"/>
                </a:solidFill>
                <a:effectLst/>
                <a:latin typeface="+mn-lt"/>
                <a:ea typeface="+mn-ea"/>
                <a:cs typeface="+mn-cs"/>
              </a:rPr>
              <a:t>mergeo</a:t>
            </a:r>
            <a:r>
              <a:rPr lang="es-419" sz="1200" b="0" i="0" kern="1200" baseline="0" dirty="0" smtClean="0">
                <a:solidFill>
                  <a:schemeClr val="tx1"/>
                </a:solidFill>
                <a:effectLst/>
                <a:latin typeface="+mn-lt"/>
                <a:ea typeface="+mn-ea"/>
                <a:cs typeface="+mn-cs"/>
              </a:rPr>
              <a:t>” de la rama al master/</a:t>
            </a:r>
            <a:r>
              <a:rPr lang="es-419" sz="1200" b="0" i="0" kern="1200" baseline="0" dirty="0" err="1" smtClean="0">
                <a:solidFill>
                  <a:schemeClr val="tx1"/>
                </a:solidFill>
                <a:effectLst/>
                <a:latin typeface="+mn-lt"/>
                <a:ea typeface="+mn-ea"/>
                <a:cs typeface="+mn-cs"/>
              </a:rPr>
              <a:t>main</a:t>
            </a:r>
            <a:endParaRPr lang="en-US" i="0"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5830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345676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smtClean="0"/>
              <a:t>Paremosnos</a:t>
            </a:r>
            <a:r>
              <a:rPr lang="en-US" dirty="0" smtClean="0"/>
              <a:t> </a:t>
            </a:r>
            <a:r>
              <a:rPr lang="en-US" dirty="0" err="1" smtClean="0"/>
              <a:t>en</a:t>
            </a:r>
            <a:r>
              <a:rPr lang="en-US" dirty="0" smtClean="0"/>
              <a:t> </a:t>
            </a:r>
            <a:r>
              <a:rPr lang="en-US" dirty="0" err="1" smtClean="0"/>
              <a:t>nuestra</a:t>
            </a:r>
            <a:r>
              <a:rPr lang="en-US" dirty="0" smtClean="0"/>
              <a:t> </a:t>
            </a:r>
            <a:r>
              <a:rPr lang="en-US" dirty="0" err="1" smtClean="0"/>
              <a:t>computadora</a:t>
            </a:r>
            <a:r>
              <a:rPr lang="en-US" dirty="0" smtClean="0"/>
              <a:t> de </a:t>
            </a:r>
            <a:r>
              <a:rPr lang="en-US" dirty="0" err="1" smtClean="0"/>
              <a:t>Bioingenieros</a:t>
            </a:r>
            <a:r>
              <a:rPr lang="en-US" dirty="0" smtClean="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598670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Uno la </a:t>
            </a:r>
            <a:r>
              <a:rPr lang="en-US" dirty="0" err="1" smtClean="0"/>
              <a:t>puede</a:t>
            </a:r>
            <a:r>
              <a:rPr lang="en-US" dirty="0" smtClean="0"/>
              <a:t> </a:t>
            </a:r>
            <a:r>
              <a:rPr lang="en-US" dirty="0" err="1" smtClean="0"/>
              <a:t>estar</a:t>
            </a:r>
            <a:r>
              <a:rPr lang="en-US" dirty="0" smtClean="0"/>
              <a:t> </a:t>
            </a:r>
            <a:r>
              <a:rPr lang="en-US" dirty="0" err="1" smtClean="0"/>
              <a:t>usando</a:t>
            </a:r>
            <a:r>
              <a:rPr lang="en-US" dirty="0" smtClean="0"/>
              <a:t> para </a:t>
            </a:r>
            <a:r>
              <a:rPr lang="en-US" dirty="0" err="1" smtClean="0"/>
              <a:t>distintos</a:t>
            </a:r>
            <a:r>
              <a:rPr lang="en-US" dirty="0" smtClean="0"/>
              <a:t> </a:t>
            </a:r>
            <a:r>
              <a:rPr lang="en-US" dirty="0" err="1" smtClean="0"/>
              <a:t>proyectos</a:t>
            </a:r>
            <a:r>
              <a:rPr lang="en-US" dirty="0" smtClean="0"/>
              <a:t> que </a:t>
            </a:r>
            <a:r>
              <a:rPr lang="en-US" dirty="0" err="1" smtClean="0"/>
              <a:t>incluyen</a:t>
            </a:r>
            <a:r>
              <a:rPr lang="en-US" dirty="0" smtClean="0"/>
              <a:t> </a:t>
            </a:r>
            <a:r>
              <a:rPr lang="en-US" dirty="0" err="1" smtClean="0"/>
              <a:t>trabajar</a:t>
            </a:r>
            <a:r>
              <a:rPr lang="en-US" dirty="0" smtClean="0"/>
              <a:t> </a:t>
            </a:r>
            <a:r>
              <a:rPr lang="en-US" dirty="0" err="1" smtClean="0"/>
              <a:t>en</a:t>
            </a:r>
            <a:r>
              <a:rPr lang="en-US" dirty="0" smtClean="0"/>
              <a:t> python</a:t>
            </a:r>
          </a:p>
          <a:p>
            <a:endParaRPr lang="en-US" dirty="0" smtClean="0"/>
          </a:p>
          <a:p>
            <a:r>
              <a:rPr lang="en-US" dirty="0" smtClean="0"/>
              <a:t>PSB/PSIB</a:t>
            </a:r>
            <a:r>
              <a:rPr lang="en-US" baseline="0" dirty="0" smtClean="0"/>
              <a:t> – </a:t>
            </a:r>
            <a:r>
              <a:rPr lang="en-US" baseline="0" dirty="0" err="1" smtClean="0"/>
              <a:t>Laburo</a:t>
            </a:r>
            <a:r>
              <a:rPr lang="en-US" baseline="0" dirty="0" smtClean="0"/>
              <a:t> – </a:t>
            </a:r>
            <a:r>
              <a:rPr lang="en-US" baseline="0" dirty="0" err="1" smtClean="0"/>
              <a:t>Otra</a:t>
            </a:r>
            <a:r>
              <a:rPr lang="en-US" baseline="0" dirty="0" smtClean="0"/>
              <a:t> material que </a:t>
            </a:r>
            <a:r>
              <a:rPr lang="en-US" baseline="0" dirty="0" err="1" smtClean="0"/>
              <a:t>uso</a:t>
            </a:r>
            <a:r>
              <a:rPr lang="en-US" baseline="0" dirty="0" smtClean="0"/>
              <a:t> Python – Portfolio de </a:t>
            </a:r>
            <a:r>
              <a:rPr lang="en-US" baseline="0" dirty="0" err="1" smtClean="0"/>
              <a:t>proyectos</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558091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El </a:t>
            </a:r>
            <a:r>
              <a:rPr lang="en-US" dirty="0" err="1" smtClean="0"/>
              <a:t>problema</a:t>
            </a:r>
            <a:r>
              <a:rPr lang="en-US" dirty="0" smtClean="0"/>
              <a:t> </a:t>
            </a:r>
            <a:r>
              <a:rPr lang="en-US" dirty="0" err="1" smtClean="0"/>
              <a:t>es</a:t>
            </a:r>
            <a:r>
              <a:rPr lang="en-US" dirty="0" smtClean="0"/>
              <a:t> que </a:t>
            </a:r>
            <a:r>
              <a:rPr lang="en-US" dirty="0" err="1" smtClean="0"/>
              <a:t>uno</a:t>
            </a:r>
            <a:r>
              <a:rPr lang="en-US" dirty="0" smtClean="0"/>
              <a:t> </a:t>
            </a:r>
            <a:r>
              <a:rPr lang="en-US" dirty="0" err="1" smtClean="0"/>
              <a:t>puede</a:t>
            </a:r>
            <a:r>
              <a:rPr lang="en-US" baseline="0" dirty="0" smtClean="0"/>
              <a:t> </a:t>
            </a:r>
            <a:r>
              <a:rPr lang="en-US" baseline="0" dirty="0" err="1" smtClean="0"/>
              <a:t>necesitar</a:t>
            </a:r>
            <a:r>
              <a:rPr lang="en-US" baseline="0" dirty="0" smtClean="0"/>
              <a:t> </a:t>
            </a:r>
            <a:r>
              <a:rPr lang="en-US" baseline="0" dirty="0" err="1" smtClean="0"/>
              <a:t>distinta</a:t>
            </a:r>
            <a:r>
              <a:rPr lang="en-US" baseline="0" dirty="0" smtClean="0"/>
              <a:t> </a:t>
            </a:r>
            <a:r>
              <a:rPr lang="en-US" baseline="0" dirty="0" err="1" smtClean="0"/>
              <a:t>versiones</a:t>
            </a:r>
            <a:r>
              <a:rPr lang="en-US" baseline="0" dirty="0" smtClean="0"/>
              <a:t> de python para </a:t>
            </a:r>
            <a:r>
              <a:rPr lang="en-US" baseline="0" dirty="0" err="1" smtClean="0"/>
              <a:t>cada</a:t>
            </a:r>
            <a:r>
              <a:rPr lang="en-US" baseline="0" dirty="0" smtClean="0"/>
              <a:t> </a:t>
            </a:r>
            <a:r>
              <a:rPr lang="en-US" baseline="0" dirty="0" err="1" smtClean="0"/>
              <a:t>uno</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2433447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Y </a:t>
            </a:r>
            <a:r>
              <a:rPr lang="en-US" dirty="0" err="1" smtClean="0"/>
              <a:t>además</a:t>
            </a:r>
            <a:r>
              <a:rPr lang="en-US" baseline="0" dirty="0" smtClean="0"/>
              <a:t> </a:t>
            </a:r>
            <a:r>
              <a:rPr lang="en-US" baseline="0" dirty="0" err="1" smtClean="0"/>
              <a:t>necesita</a:t>
            </a:r>
            <a:r>
              <a:rPr lang="en-US" baseline="0" dirty="0" smtClean="0"/>
              <a:t> </a:t>
            </a:r>
            <a:r>
              <a:rPr lang="en-US" baseline="0" dirty="0" err="1" smtClean="0"/>
              <a:t>distintas</a:t>
            </a:r>
            <a:r>
              <a:rPr lang="en-US" baseline="0" dirty="0" smtClean="0"/>
              <a:t> </a:t>
            </a:r>
            <a:r>
              <a:rPr lang="en-US" baseline="0" dirty="0" err="1" smtClean="0"/>
              <a:t>librerías</a:t>
            </a:r>
            <a:r>
              <a:rPr lang="en-US" baseline="0" dirty="0" smtClean="0"/>
              <a:t> y </a:t>
            </a:r>
            <a:r>
              <a:rPr lang="en-US" baseline="0" dirty="0" err="1" smtClean="0"/>
              <a:t>versiones</a:t>
            </a:r>
            <a:r>
              <a:rPr lang="en-US" baseline="0" dirty="0" smtClean="0"/>
              <a:t> de </a:t>
            </a:r>
            <a:r>
              <a:rPr lang="en-US" baseline="0" dirty="0" err="1" smtClean="0"/>
              <a:t>librerías</a:t>
            </a:r>
            <a:r>
              <a:rPr lang="en-US" baseline="0" dirty="0" smtClean="0"/>
              <a:t> para </a:t>
            </a:r>
            <a:r>
              <a:rPr lang="en-US" baseline="0" dirty="0" err="1" smtClean="0"/>
              <a:t>cada</a:t>
            </a:r>
            <a:r>
              <a:rPr lang="en-US" baseline="0" dirty="0" smtClean="0"/>
              <a:t> </a:t>
            </a:r>
            <a:r>
              <a:rPr lang="en-US" baseline="0" dirty="0" err="1" smtClean="0"/>
              <a:t>uno</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409877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s-419" dirty="0" smtClean="0"/>
              <a:t>Un entorno virtual de Python es un espacio aislado donde puede trabajar en sus proyectos de Python, por separado del Python instalado en su sistema. Se puede configurar sus propias bibliotecas y dependencias sin afectar el sistema general.</a:t>
            </a:r>
          </a:p>
          <a:p>
            <a:endParaRPr lang="es-419" baseline="0" dirty="0" smtClean="0"/>
          </a:p>
          <a:p>
            <a:r>
              <a:rPr lang="es-419" baseline="0" dirty="0" smtClean="0"/>
              <a:t>Se debe utilizar un entorno virtual siempre que trabaje en cualquier proyecto basado en Python. Generalmente es bueno tener un nuevo </a:t>
            </a:r>
            <a:r>
              <a:rPr lang="es-419" baseline="0" dirty="0" err="1" smtClean="0"/>
              <a:t>venv</a:t>
            </a:r>
            <a:r>
              <a:rPr lang="es-419" baseline="0" dirty="0" smtClean="0"/>
              <a:t> para cada proyecto en el que se trabaje. Por lo tanto, las dependencias de cada proyecto están aisladas del sistema y entre sí.</a:t>
            </a:r>
            <a:endParaRPr lang="en-US" baseline="0"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1730034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baseline="0"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257579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baseline="0"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606259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s-419"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366091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s-419"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04425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s-419"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05879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s-419"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440704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230851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s-419" dirty="0" smtClean="0"/>
              <a:t>El control de versiones, también conocido como control de fuente, es la práctica de rastrear y gestionar cambios en el código del software. </a:t>
            </a:r>
          </a:p>
          <a:p>
            <a:endParaRPr lang="es-419" dirty="0" smtClean="0"/>
          </a:p>
          <a:p>
            <a:r>
              <a:rPr lang="es-419" dirty="0" smtClean="0"/>
              <a:t>Todos los cambios realizados por muchas personas a lo largo de los años. Los cambios incluyen la creación y eliminación de archivos, así como ediciones de su contenido. Las diferentes herramientas manejan el cambio de nombre y el movimiento de archivos</a:t>
            </a:r>
            <a:r>
              <a:rPr lang="es-419" baseline="0" dirty="0" smtClean="0"/>
              <a:t> a través de un </a:t>
            </a:r>
            <a:r>
              <a:rPr lang="es-419" dirty="0" smtClean="0"/>
              <a:t>historial que</a:t>
            </a:r>
            <a:r>
              <a:rPr lang="es-419" baseline="0" dirty="0" smtClean="0"/>
              <a:t> incluye </a:t>
            </a:r>
            <a:r>
              <a:rPr lang="es-419" dirty="0" smtClean="0"/>
              <a:t>el autor, la fecha y notas escritas sobre el propósito de cada cambio. </a:t>
            </a:r>
          </a:p>
          <a:p>
            <a:endParaRPr lang="es-419" dirty="0" smtClean="0"/>
          </a:p>
          <a:p>
            <a:r>
              <a:rPr lang="es-419" dirty="0" smtClean="0"/>
              <a:t>Tener el historial completo permite volver a versiones anteriores para ayudar en el análisis de la causa raíz de los errores y es crucial cuando es necesario solucionar problemas en versiones anteriores de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3420276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s-419" dirty="0" smtClean="0"/>
              <a:t>Los sistemas de control de versiones son herramientas de software que ayudan a equipos de software a gestionar los cambios en el código fuente a lo largo del trabajando de forma rápida e inteligente colaborativamente. Son especialmente útiles para los equipos, ya que les ayudan a reducir el tiempo de desarrollo y aumentar las implementaciones exitosas.</a:t>
            </a:r>
          </a:p>
          <a:p>
            <a:endParaRPr lang="es-419" dirty="0" smtClean="0"/>
          </a:p>
          <a:p>
            <a:r>
              <a:rPr lang="es-419" dirty="0" smtClean="0"/>
              <a:t>Permiten a distintos desarrolladores</a:t>
            </a:r>
            <a:r>
              <a:rPr lang="es-419" baseline="0" dirty="0" smtClean="0"/>
              <a:t> enfocarse en distintas partes de un proyecto y luego unir todos sus trabajos en el código fuente original para que este “evolucione”.</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extLst>
      <p:ext uri="{BB962C8B-B14F-4D97-AF65-F5344CB8AC3E}">
        <p14:creationId xmlns:p14="http://schemas.microsoft.com/office/powerpoint/2010/main" val="71594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git-scm.com/"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3" Type="http://schemas.openxmlformats.org/officeDocument/2006/relationships/image" Target="../media/image4.png"/><Relationship Id="rId3"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7.xml"/><Relationship Id="rId15" Type="http://schemas.openxmlformats.org/officeDocument/2006/relationships/image" Target="../media/image5.png"/><Relationship Id="rId1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3" Type="http://schemas.openxmlformats.org/officeDocument/2006/relationships/image" Target="../media/image4.png"/><Relationship Id="rId3"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21.xml"/><Relationship Id="rId1" Type="http://schemas.openxmlformats.org/officeDocument/2006/relationships/slideLayout" Target="../slideLayouts/slideLayout7.xml"/><Relationship Id="rId15" Type="http://schemas.openxmlformats.org/officeDocument/2006/relationships/image" Target="../media/image5.png"/><Relationship Id="rId1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5.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5.sv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45.svg"/><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hyperlink" Target="https://code.visualstudio.com/downloa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git-scm.com/downloads" TargetMode="Externa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7.xml.rels><?xml version="1.0" encoding="UTF-8" standalone="yes"?>
<Relationships xmlns="http://schemas.openxmlformats.org/package/2006/relationships"><Relationship Id="rId13" Type="http://schemas.openxmlformats.org/officeDocument/2006/relationships/image" Target="../media/image4.png"/><Relationship Id="rId3" Type="http://schemas.openxmlformats.org/officeDocument/2006/relationships/image" Target="../media/image3.png"/><Relationship Id="rId12" Type="http://schemas.openxmlformats.org/officeDocument/2006/relationships/image" Target="../media/image10.svg"/><Relationship Id="rId2" Type="http://schemas.openxmlformats.org/officeDocument/2006/relationships/notesSlide" Target="../notesSlides/notesSlide7.xml"/><Relationship Id="rId1" Type="http://schemas.openxmlformats.org/officeDocument/2006/relationships/slideLayout" Target="../slideLayouts/slideLayout7.xml"/><Relationship Id="rId15" Type="http://schemas.openxmlformats.org/officeDocument/2006/relationships/image" Target="../media/image5.png"/><Relationship Id="rId1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17" name="Grupo 16"/>
          <p:cNvGrpSpPr/>
          <p:nvPr/>
        </p:nvGrpSpPr>
        <p:grpSpPr>
          <a:xfrm>
            <a:off x="11201400" y="8801100"/>
            <a:ext cx="5643181" cy="384721"/>
            <a:chOff x="9982199" y="8077846"/>
            <a:chExt cx="5643181" cy="384721"/>
          </a:xfrm>
          <a:solidFill>
            <a:srgbClr val="FFDE59"/>
          </a:solidFill>
        </p:grpSpPr>
        <p:sp>
          <p:nvSpPr>
            <p:cNvPr id="18" name="AutoShape 3"/>
            <p:cNvSpPr/>
            <p:nvPr/>
          </p:nvSpPr>
          <p:spPr>
            <a:xfrm>
              <a:off x="9982199" y="8241631"/>
              <a:ext cx="5643181" cy="0"/>
            </a:xfrm>
            <a:prstGeom prst="line">
              <a:avLst/>
            </a:prstGeom>
            <a:grpFill/>
            <a:ln w="1079500" cap="rnd">
              <a:solidFill>
                <a:srgbClr val="FFDE59"/>
              </a:solidFill>
              <a:prstDash val="solid"/>
              <a:headEnd type="none" w="sm" len="sm"/>
              <a:tailEnd type="none" w="sm" len="sm"/>
            </a:ln>
          </p:spPr>
        </p:sp>
        <p:sp>
          <p:nvSpPr>
            <p:cNvPr id="19" name="TextBox 4"/>
            <p:cNvSpPr txBox="1"/>
            <p:nvPr/>
          </p:nvSpPr>
          <p:spPr>
            <a:xfrm>
              <a:off x="10243037" y="8077846"/>
              <a:ext cx="5121506" cy="384721"/>
            </a:xfrm>
            <a:prstGeom prst="rect">
              <a:avLst/>
            </a:prstGeom>
            <a:grpFill/>
          </p:spPr>
          <p:txBody>
            <a:bodyPr lIns="0" tIns="0" rIns="0" bIns="0" rtlCol="0" anchor="ctr">
              <a:spAutoFit/>
            </a:bodyPr>
            <a:lstStyle/>
            <a:p>
              <a:pPr algn="ctr">
                <a:lnSpc>
                  <a:spcPts val="2995"/>
                </a:lnSpc>
              </a:pPr>
              <a:r>
                <a:rPr lang="en-US" sz="2995" dirty="0" err="1">
                  <a:solidFill>
                    <a:srgbClr val="000000"/>
                  </a:solidFill>
                  <a:latin typeface="Agrandir Narrow Bold"/>
                </a:rPr>
                <a:t>Bioingeniería</a:t>
              </a:r>
              <a:r>
                <a:rPr lang="en-US" sz="2995" dirty="0">
                  <a:solidFill>
                    <a:srgbClr val="000000"/>
                  </a:solidFill>
                  <a:latin typeface="Agrandir Narrow Bold"/>
                </a:rPr>
                <a:t> - 2024 Q1</a:t>
              </a:r>
            </a:p>
          </p:txBody>
        </p:sp>
      </p:grpSp>
      <p:sp>
        <p:nvSpPr>
          <p:cNvPr id="21" name="Freeform 6"/>
          <p:cNvSpPr/>
          <p:nvPr/>
        </p:nvSpPr>
        <p:spPr>
          <a:xfrm>
            <a:off x="943808" y="685200"/>
            <a:ext cx="3047911" cy="1496626"/>
          </a:xfrm>
          <a:custGeom>
            <a:avLst/>
            <a:gdLst/>
            <a:ahLst/>
            <a:cxnLst/>
            <a:rect l="l" t="t" r="r" b="b"/>
            <a:pathLst>
              <a:path w="3047911" h="1496626">
                <a:moveTo>
                  <a:pt x="0" y="0"/>
                </a:moveTo>
                <a:lnTo>
                  <a:pt x="3047911" y="0"/>
                </a:lnTo>
                <a:lnTo>
                  <a:pt x="3047911" y="1496625"/>
                </a:lnTo>
                <a:lnTo>
                  <a:pt x="0" y="1496625"/>
                </a:lnTo>
                <a:lnTo>
                  <a:pt x="0" y="0"/>
                </a:lnTo>
                <a:close/>
              </a:path>
            </a:pathLst>
          </a:custGeom>
          <a:blipFill>
            <a:blip r:embed="rId3"/>
            <a:stretch>
              <a:fillRect/>
            </a:stretch>
          </a:blipFill>
        </p:spPr>
      </p:sp>
      <p:sp>
        <p:nvSpPr>
          <p:cNvPr id="30" name="TextBox 15"/>
          <p:cNvSpPr txBox="1"/>
          <p:nvPr/>
        </p:nvSpPr>
        <p:spPr>
          <a:xfrm>
            <a:off x="5858638" y="952500"/>
            <a:ext cx="11286362" cy="5232202"/>
          </a:xfrm>
          <a:prstGeom prst="rect">
            <a:avLst/>
          </a:prstGeom>
        </p:spPr>
        <p:txBody>
          <a:bodyPr lIns="0" tIns="0" rIns="0" bIns="0" rtlCol="0" anchor="t">
            <a:spAutoFit/>
          </a:bodyPr>
          <a:lstStyle/>
          <a:p>
            <a:pPr algn="r"/>
            <a:r>
              <a:rPr lang="en-US" sz="11500" b="1" dirty="0" smtClean="0">
                <a:solidFill>
                  <a:srgbClr val="FFDE59"/>
                </a:solidFill>
                <a:latin typeface="Agrandir Narrow Bold"/>
              </a:rPr>
              <a:t>TALLER #1:</a:t>
            </a:r>
            <a:r>
              <a:rPr lang="en-US" sz="8000" dirty="0" smtClean="0">
                <a:solidFill>
                  <a:srgbClr val="FFDE59"/>
                </a:solidFill>
                <a:latin typeface="Agrandir Narrow Bold"/>
              </a:rPr>
              <a:t>  </a:t>
            </a:r>
          </a:p>
          <a:p>
            <a:pPr algn="r"/>
            <a:r>
              <a:rPr lang="en-US" sz="7200" dirty="0" smtClean="0">
                <a:solidFill>
                  <a:schemeClr val="bg1"/>
                </a:solidFill>
                <a:latin typeface="Agrandir Narrow Bold"/>
              </a:rPr>
              <a:t>HERRAMIENTAS DE PROGRAMACIÓN</a:t>
            </a:r>
          </a:p>
          <a:p>
            <a:pPr algn="r"/>
            <a:r>
              <a:rPr lang="en-US" sz="5700" dirty="0" smtClean="0">
                <a:solidFill>
                  <a:schemeClr val="bg1"/>
                </a:solidFill>
                <a:latin typeface="Agrandir Narrow Bold"/>
              </a:rPr>
              <a:t>Y MANEJO DE CÓDIGO</a:t>
            </a:r>
          </a:p>
          <a:p>
            <a:pPr algn="r"/>
            <a:r>
              <a:rPr lang="en-US" sz="2400" dirty="0" smtClean="0">
                <a:solidFill>
                  <a:srgbClr val="01558A"/>
                </a:solidFill>
                <a:latin typeface="Agrandir Narrow" panose="020B0604020202020204" charset="0"/>
              </a:rPr>
              <a:t>Setup local - Control de </a:t>
            </a:r>
            <a:r>
              <a:rPr lang="en-US" sz="2400" dirty="0" err="1" smtClean="0">
                <a:solidFill>
                  <a:srgbClr val="01558A"/>
                </a:solidFill>
                <a:latin typeface="Agrandir Narrow" panose="020B0604020202020204" charset="0"/>
              </a:rPr>
              <a:t>versiones</a:t>
            </a:r>
            <a:r>
              <a:rPr lang="en-US" sz="2400" dirty="0" smtClean="0">
                <a:solidFill>
                  <a:srgbClr val="01558A"/>
                </a:solidFill>
                <a:latin typeface="Agrandir Narrow" panose="020B0604020202020204" charset="0"/>
              </a:rPr>
              <a:t> – </a:t>
            </a:r>
            <a:r>
              <a:rPr lang="en-US" sz="2400" dirty="0" err="1" smtClean="0">
                <a:solidFill>
                  <a:srgbClr val="01558A"/>
                </a:solidFill>
                <a:latin typeface="Agrandir Narrow" panose="020B0604020202020204" charset="0"/>
              </a:rPr>
              <a:t>Venvs</a:t>
            </a:r>
            <a:r>
              <a:rPr lang="en-US" sz="2400" dirty="0" smtClean="0">
                <a:solidFill>
                  <a:srgbClr val="01558A"/>
                </a:solidFill>
                <a:latin typeface="Agrandir Narrow" panose="020B0604020202020204" charset="0"/>
              </a:rPr>
              <a:t> </a:t>
            </a:r>
          </a:p>
        </p:txBody>
      </p:sp>
      <p:sp>
        <p:nvSpPr>
          <p:cNvPr id="33" name="TextBox 4"/>
          <p:cNvSpPr txBox="1"/>
          <p:nvPr/>
        </p:nvSpPr>
        <p:spPr>
          <a:xfrm>
            <a:off x="11723075" y="6968486"/>
            <a:ext cx="5121506" cy="384721"/>
          </a:xfrm>
          <a:prstGeom prst="rect">
            <a:avLst/>
          </a:prstGeom>
        </p:spPr>
        <p:txBody>
          <a:bodyPr lIns="0" tIns="0" rIns="0" bIns="0" rtlCol="0" anchor="ctr">
            <a:spAutoFit/>
          </a:bodyPr>
          <a:lstStyle/>
          <a:p>
            <a:pPr algn="ctr">
              <a:lnSpc>
                <a:spcPts val="2995"/>
              </a:lnSpc>
            </a:pPr>
            <a:r>
              <a:rPr lang="en-US" sz="2400" b="1" dirty="0" err="1" smtClean="0">
                <a:solidFill>
                  <a:srgbClr val="2E9A9F"/>
                </a:solidFill>
                <a:latin typeface="Agrandir Narrow" panose="020B0604020202020204" charset="0"/>
                <a:cs typeface="Arial" panose="020B0604020202020204" pitchFamily="34" charset="0"/>
              </a:rPr>
              <a:t>Bioing</a:t>
            </a:r>
            <a:r>
              <a:rPr lang="en-US" sz="2400" b="1" dirty="0" smtClean="0">
                <a:solidFill>
                  <a:srgbClr val="2E9A9F"/>
                </a:solidFill>
                <a:latin typeface="Agrandir Narrow" panose="020B0604020202020204" charset="0"/>
                <a:cs typeface="Arial" panose="020B0604020202020204" pitchFamily="34" charset="0"/>
              </a:rPr>
              <a:t>. Aylin Vazquez Chenlo</a:t>
            </a:r>
            <a:endParaRPr lang="en-US" sz="2400" b="1" dirty="0">
              <a:solidFill>
                <a:srgbClr val="2E9A9F"/>
              </a:solidFill>
              <a:latin typeface="Agrandir Narrow" panose="020B0604020202020204" charset="0"/>
              <a:cs typeface="Arial" panose="020B0604020202020204" pitchFamily="34" charset="0"/>
            </a:endParaRPr>
          </a:p>
        </p:txBody>
      </p:sp>
      <p:pic>
        <p:nvPicPr>
          <p:cNvPr id="1028" name="Picture 4" descr="Programming Assignment &amp; Homework Help Online (Chat N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50621"/>
            <a:ext cx="10747100" cy="6468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CuadroTexto 3"/>
          <p:cNvSpPr txBox="1"/>
          <p:nvPr/>
        </p:nvSpPr>
        <p:spPr>
          <a:xfrm>
            <a:off x="2889725" y="1333500"/>
            <a:ext cx="12508552" cy="3416320"/>
          </a:xfrm>
          <a:prstGeom prst="rect">
            <a:avLst/>
          </a:prstGeom>
          <a:noFill/>
        </p:spPr>
        <p:txBody>
          <a:bodyPr wrap="none" rtlCol="0">
            <a:spAutoFit/>
          </a:bodyPr>
          <a:lstStyle/>
          <a:p>
            <a:pPr algn="ctr">
              <a:lnSpc>
                <a:spcPct val="150000"/>
              </a:lnSpc>
            </a:pPr>
            <a:r>
              <a:rPr lang="es-419" sz="3600" dirty="0">
                <a:solidFill>
                  <a:schemeClr val="tx1">
                    <a:lumMod val="85000"/>
                    <a:lumOff val="15000"/>
                  </a:schemeClr>
                </a:solidFill>
                <a:latin typeface="Agrandir Narrow" panose="020B0604020202020204" charset="0"/>
              </a:rPr>
              <a:t>Rastreo y gestión de cambios en el código a lo largo del tiempo</a:t>
            </a:r>
          </a:p>
          <a:p>
            <a:pPr algn="ctr">
              <a:lnSpc>
                <a:spcPct val="150000"/>
              </a:lnSpc>
            </a:pPr>
            <a:r>
              <a:rPr lang="es-419" sz="3600" dirty="0">
                <a:solidFill>
                  <a:schemeClr val="tx1">
                    <a:lumMod val="85000"/>
                    <a:lumOff val="15000"/>
                  </a:schemeClr>
                </a:solidFill>
                <a:latin typeface="Agrandir Narrow" panose="020B0604020202020204" charset="0"/>
              </a:rPr>
              <a:t>Desarrollo de software en equipo</a:t>
            </a:r>
          </a:p>
          <a:p>
            <a:pPr algn="ctr">
              <a:lnSpc>
                <a:spcPct val="150000"/>
              </a:lnSpc>
            </a:pPr>
            <a:r>
              <a:rPr lang="es-419" sz="3600" dirty="0" smtClean="0">
                <a:solidFill>
                  <a:schemeClr val="bg1"/>
                </a:solidFill>
                <a:latin typeface="Agrandir Narrow" panose="020B0604020202020204" charset="0"/>
              </a:rPr>
              <a:t>Versionamiento</a:t>
            </a:r>
            <a:endParaRPr lang="es-419" sz="3600" dirty="0">
              <a:solidFill>
                <a:schemeClr val="bg1"/>
              </a:solidFill>
              <a:latin typeface="Agrandir Narrow" panose="020B0604020202020204" charset="0"/>
            </a:endParaRPr>
          </a:p>
          <a:p>
            <a:pPr algn="ctr">
              <a:lnSpc>
                <a:spcPct val="150000"/>
              </a:lnSpc>
            </a:pPr>
            <a:r>
              <a:rPr lang="es-419" sz="3600" dirty="0" smtClean="0">
                <a:solidFill>
                  <a:srgbClr val="000209"/>
                </a:solidFill>
                <a:latin typeface="Agrandir Narrow" panose="020B0604020202020204" charset="0"/>
              </a:rPr>
              <a:t>Corregir errores y minimizar interrupciones ordenadamente</a:t>
            </a:r>
            <a:endParaRPr lang="es-419" sz="3600" dirty="0">
              <a:solidFill>
                <a:srgbClr val="000209"/>
              </a:solidFill>
              <a:latin typeface="Agrandir Narrow" panose="020B0604020202020204" charset="0"/>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1" y="4229100"/>
            <a:ext cx="8001000" cy="507069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CuadroTexto 3"/>
          <p:cNvSpPr txBox="1"/>
          <p:nvPr/>
        </p:nvSpPr>
        <p:spPr>
          <a:xfrm>
            <a:off x="2889725" y="1333500"/>
            <a:ext cx="12508552" cy="3416320"/>
          </a:xfrm>
          <a:prstGeom prst="rect">
            <a:avLst/>
          </a:prstGeom>
          <a:noFill/>
        </p:spPr>
        <p:txBody>
          <a:bodyPr wrap="none" rtlCol="0">
            <a:spAutoFit/>
          </a:bodyPr>
          <a:lstStyle/>
          <a:p>
            <a:pPr algn="ctr">
              <a:lnSpc>
                <a:spcPct val="150000"/>
              </a:lnSpc>
            </a:pPr>
            <a:r>
              <a:rPr lang="es-419" sz="3600" dirty="0">
                <a:solidFill>
                  <a:schemeClr val="tx1">
                    <a:lumMod val="85000"/>
                    <a:lumOff val="15000"/>
                  </a:schemeClr>
                </a:solidFill>
                <a:latin typeface="Agrandir Narrow" panose="020B0604020202020204" charset="0"/>
              </a:rPr>
              <a:t>Rastreo y gestión de cambios en el código a lo largo del tiempo</a:t>
            </a:r>
          </a:p>
          <a:p>
            <a:pPr algn="ctr">
              <a:lnSpc>
                <a:spcPct val="150000"/>
              </a:lnSpc>
            </a:pPr>
            <a:r>
              <a:rPr lang="es-419" sz="3600" dirty="0">
                <a:solidFill>
                  <a:schemeClr val="tx1">
                    <a:lumMod val="85000"/>
                    <a:lumOff val="15000"/>
                  </a:schemeClr>
                </a:solidFill>
                <a:latin typeface="Agrandir Narrow" panose="020B0604020202020204" charset="0"/>
              </a:rPr>
              <a:t>Desarrollo de software en equipo</a:t>
            </a:r>
          </a:p>
          <a:p>
            <a:pPr algn="ctr">
              <a:lnSpc>
                <a:spcPct val="150000"/>
              </a:lnSpc>
            </a:pPr>
            <a:r>
              <a:rPr lang="es-419" sz="3600" dirty="0" smtClean="0">
                <a:solidFill>
                  <a:schemeClr val="tx1">
                    <a:lumMod val="85000"/>
                    <a:lumOff val="15000"/>
                  </a:schemeClr>
                </a:solidFill>
                <a:latin typeface="Agrandir Narrow" panose="020B0604020202020204" charset="0"/>
              </a:rPr>
              <a:t>Versionamiento</a:t>
            </a:r>
          </a:p>
          <a:p>
            <a:pPr algn="ctr">
              <a:lnSpc>
                <a:spcPct val="150000"/>
              </a:lnSpc>
            </a:pPr>
            <a:r>
              <a:rPr lang="es-419" sz="3600" dirty="0" smtClean="0">
                <a:solidFill>
                  <a:schemeClr val="bg1"/>
                </a:solidFill>
                <a:latin typeface="Agrandir Narrow" panose="020B0604020202020204" charset="0"/>
              </a:rPr>
              <a:t>Trabajo ordenado, controlable y eficiente</a:t>
            </a:r>
            <a:endParaRPr lang="es-419" sz="3600" dirty="0">
              <a:solidFill>
                <a:schemeClr val="bg1"/>
              </a:solidFill>
              <a:latin typeface="Agrandir Narrow" panose="020B0604020202020204" charset="0"/>
            </a:endParaRPr>
          </a:p>
        </p:txBody>
      </p:sp>
      <p:pic>
        <p:nvPicPr>
          <p:cNvPr id="5124" name="Picture 4" descr="Top 10 Essential Best Practices. for .NET Core Development | by codezone |  Stackadem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712" y="5143500"/>
            <a:ext cx="7892577"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607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1028" name="Picture 4" descr="Git - Logo Downloads"/>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4810125" y="3333750"/>
            <a:ext cx="866775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6586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TextBox 7"/>
          <p:cNvSpPr txBox="1"/>
          <p:nvPr/>
        </p:nvSpPr>
        <p:spPr>
          <a:xfrm>
            <a:off x="2096887" y="1790700"/>
            <a:ext cx="14094227" cy="1398781"/>
          </a:xfrm>
          <a:prstGeom prst="rect">
            <a:avLst/>
          </a:prstGeom>
        </p:spPr>
        <p:txBody>
          <a:bodyPr lIns="0" tIns="0" rIns="0" bIns="0" rtlCol="0" anchor="t">
            <a:spAutoFit/>
          </a:bodyPr>
          <a:lstStyle/>
          <a:p>
            <a:pPr marL="0" lvl="0" indent="0" algn="ctr">
              <a:lnSpc>
                <a:spcPts val="9600"/>
              </a:lnSpc>
              <a:spcBef>
                <a:spcPct val="0"/>
              </a:spcBef>
            </a:pPr>
            <a:r>
              <a:rPr lang="en-US" sz="13800" dirty="0" smtClean="0">
                <a:solidFill>
                  <a:srgbClr val="FFDE59"/>
                </a:solidFill>
                <a:latin typeface="Agrandir Narrow Bold"/>
              </a:rPr>
              <a:t>GIT</a:t>
            </a:r>
            <a:endParaRPr lang="en-US" sz="13800" dirty="0">
              <a:solidFill>
                <a:srgbClr val="FFDE59"/>
              </a:solidFill>
              <a:latin typeface="Agrandir Narrow Bold"/>
            </a:endParaRPr>
          </a:p>
        </p:txBody>
      </p:sp>
      <p:pic>
        <p:nvPicPr>
          <p:cNvPr id="2050" name="Picture 2" descr="G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1675" y="7003320"/>
            <a:ext cx="4438650" cy="286401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o 4"/>
          <p:cNvGrpSpPr/>
          <p:nvPr/>
        </p:nvGrpSpPr>
        <p:grpSpPr>
          <a:xfrm>
            <a:off x="457200" y="495300"/>
            <a:ext cx="5334000" cy="953453"/>
            <a:chOff x="6666113" y="3289520"/>
            <a:chExt cx="5334000" cy="953453"/>
          </a:xfrm>
        </p:grpSpPr>
        <p:pic>
          <p:nvPicPr>
            <p:cNvPr id="2054" name="Picture 6" descr="Search bar with shadow on transparent background. Search engine box user  interface. 12916685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6113" y="3289520"/>
              <a:ext cx="5334000" cy="95345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7961513" y="3481579"/>
              <a:ext cx="2337499" cy="523220"/>
            </a:xfrm>
            <a:prstGeom prst="rect">
              <a:avLst/>
            </a:prstGeom>
            <a:noFill/>
          </p:spPr>
          <p:txBody>
            <a:bodyPr wrap="none" rtlCol="0">
              <a:spAutoFit/>
            </a:bodyPr>
            <a:lstStyle/>
            <a:p>
              <a:r>
                <a:rPr lang="es-419" sz="2800" b="1" dirty="0" smtClean="0">
                  <a:latin typeface="Agrandir Narrow" panose="020B0604020202020204" charset="0"/>
                  <a:hlinkClick r:id="rId5"/>
                </a:rPr>
                <a:t>git-scm.com</a:t>
              </a:r>
              <a:r>
                <a:rPr lang="es-419" sz="2800" b="1" dirty="0">
                  <a:latin typeface="Agrandir Narrow" panose="020B0604020202020204" charset="0"/>
                  <a:hlinkClick r:id="rId5"/>
                </a:rPr>
                <a:t>/</a:t>
              </a:r>
              <a:endParaRPr lang="es-419" sz="2800" b="1" dirty="0">
                <a:latin typeface="Agrandir Narrow" panose="020B0604020202020204" charset="0"/>
              </a:endParaRPr>
            </a:p>
          </p:txBody>
        </p:sp>
      </p:grpSp>
      <p:sp>
        <p:nvSpPr>
          <p:cNvPr id="7" name="CuadroTexto 6"/>
          <p:cNvSpPr txBox="1"/>
          <p:nvPr/>
        </p:nvSpPr>
        <p:spPr>
          <a:xfrm>
            <a:off x="6705600" y="3848100"/>
            <a:ext cx="4878963" cy="4247317"/>
          </a:xfrm>
          <a:prstGeom prst="rect">
            <a:avLst/>
          </a:prstGeom>
          <a:noFill/>
        </p:spPr>
        <p:txBody>
          <a:bodyPr wrap="none" rtlCol="0">
            <a:spAutoFit/>
          </a:bodyPr>
          <a:lstStyle/>
          <a:p>
            <a:pPr algn="ctr">
              <a:lnSpc>
                <a:spcPct val="150000"/>
              </a:lnSpc>
            </a:pPr>
            <a:r>
              <a:rPr lang="es-419" sz="3600" dirty="0" smtClean="0">
                <a:solidFill>
                  <a:schemeClr val="bg1"/>
                </a:solidFill>
              </a:rPr>
              <a:t>Great performance</a:t>
            </a:r>
          </a:p>
          <a:p>
            <a:pPr algn="ctr">
              <a:lnSpc>
                <a:spcPct val="150000"/>
              </a:lnSpc>
            </a:pPr>
            <a:r>
              <a:rPr lang="es-419" sz="3600" dirty="0" err="1" smtClean="0">
                <a:solidFill>
                  <a:schemeClr val="bg1"/>
                </a:solidFill>
              </a:rPr>
              <a:t>Criptographyically</a:t>
            </a:r>
            <a:r>
              <a:rPr lang="es-419" sz="3600" dirty="0" smtClean="0">
                <a:solidFill>
                  <a:schemeClr val="bg1"/>
                </a:solidFill>
              </a:rPr>
              <a:t> </a:t>
            </a:r>
            <a:r>
              <a:rPr lang="es-419" sz="3600" dirty="0" err="1" smtClean="0">
                <a:solidFill>
                  <a:schemeClr val="bg1"/>
                </a:solidFill>
              </a:rPr>
              <a:t>secure</a:t>
            </a:r>
            <a:endParaRPr lang="es-419" sz="3600" dirty="0" smtClean="0">
              <a:solidFill>
                <a:schemeClr val="bg1"/>
              </a:solidFill>
            </a:endParaRPr>
          </a:p>
          <a:p>
            <a:pPr algn="ctr">
              <a:lnSpc>
                <a:spcPct val="150000"/>
              </a:lnSpc>
            </a:pPr>
            <a:r>
              <a:rPr lang="es-419" sz="3600" dirty="0" smtClean="0">
                <a:solidFill>
                  <a:schemeClr val="bg1"/>
                </a:solidFill>
              </a:rPr>
              <a:t>Flexible</a:t>
            </a:r>
          </a:p>
          <a:p>
            <a:pPr algn="ctr">
              <a:lnSpc>
                <a:spcPct val="150000"/>
              </a:lnSpc>
            </a:pPr>
            <a:r>
              <a:rPr lang="es-419" sz="3600" dirty="0" smtClean="0">
                <a:solidFill>
                  <a:schemeClr val="bg1"/>
                </a:solidFill>
              </a:rPr>
              <a:t>Open </a:t>
            </a:r>
            <a:r>
              <a:rPr lang="es-419" sz="3600" dirty="0" err="1" smtClean="0">
                <a:solidFill>
                  <a:schemeClr val="bg1"/>
                </a:solidFill>
              </a:rPr>
              <a:t>source</a:t>
            </a:r>
            <a:r>
              <a:rPr lang="es-419" sz="3600" dirty="0" smtClean="0">
                <a:solidFill>
                  <a:schemeClr val="bg1"/>
                </a:solidFill>
              </a:rPr>
              <a:t> Project</a:t>
            </a:r>
          </a:p>
          <a:p>
            <a:pPr algn="ctr">
              <a:lnSpc>
                <a:spcPct val="150000"/>
              </a:lnSpc>
            </a:pPr>
            <a:r>
              <a:rPr lang="es-419" sz="3600" dirty="0" smtClean="0">
                <a:solidFill>
                  <a:schemeClr val="bg1"/>
                </a:solidFill>
              </a:rPr>
              <a:t>“</a:t>
            </a:r>
            <a:r>
              <a:rPr lang="es-419" sz="3600" dirty="0" err="1" smtClean="0">
                <a:solidFill>
                  <a:schemeClr val="bg1"/>
                </a:solidFill>
              </a:rPr>
              <a:t>Not</a:t>
            </a:r>
            <a:r>
              <a:rPr lang="es-419" sz="3600" dirty="0" smtClean="0">
                <a:solidFill>
                  <a:schemeClr val="bg1"/>
                </a:solidFill>
              </a:rPr>
              <a:t> so </a:t>
            </a:r>
            <a:r>
              <a:rPr lang="es-419" sz="3600" dirty="0" err="1" smtClean="0">
                <a:solidFill>
                  <a:schemeClr val="bg1"/>
                </a:solidFill>
              </a:rPr>
              <a:t>easy</a:t>
            </a:r>
            <a:r>
              <a:rPr lang="es-419" sz="3600" dirty="0" smtClean="0">
                <a:solidFill>
                  <a:schemeClr val="bg1"/>
                </a:solidFill>
              </a:rPr>
              <a:t> to </a:t>
            </a:r>
            <a:r>
              <a:rPr lang="es-419" sz="3600" dirty="0" err="1" smtClean="0">
                <a:solidFill>
                  <a:schemeClr val="bg1"/>
                </a:solidFill>
              </a:rPr>
              <a:t>learn</a:t>
            </a:r>
            <a:r>
              <a:rPr lang="es-419" sz="3600" dirty="0" smtClean="0">
                <a:solidFill>
                  <a:schemeClr val="bg1"/>
                </a:solidFill>
              </a:rPr>
              <a:t>”</a:t>
            </a:r>
            <a:endParaRPr lang="es-419" sz="3600" dirty="0">
              <a:solidFill>
                <a:schemeClr val="bg1"/>
              </a:solidFill>
            </a:endParaRPr>
          </a:p>
        </p:txBody>
      </p:sp>
    </p:spTree>
    <p:extLst>
      <p:ext uri="{BB962C8B-B14F-4D97-AF65-F5344CB8AC3E}">
        <p14:creationId xmlns:p14="http://schemas.microsoft.com/office/powerpoint/2010/main" val="2102154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TextBox 7"/>
          <p:cNvSpPr txBox="1"/>
          <p:nvPr/>
        </p:nvSpPr>
        <p:spPr>
          <a:xfrm>
            <a:off x="2096887" y="1790700"/>
            <a:ext cx="14094227" cy="1398781"/>
          </a:xfrm>
          <a:prstGeom prst="rect">
            <a:avLst/>
          </a:prstGeom>
        </p:spPr>
        <p:txBody>
          <a:bodyPr lIns="0" tIns="0" rIns="0" bIns="0" rtlCol="0" anchor="t">
            <a:spAutoFit/>
          </a:bodyPr>
          <a:lstStyle/>
          <a:p>
            <a:pPr marL="0" lvl="0" indent="0" algn="ctr">
              <a:lnSpc>
                <a:spcPts val="9600"/>
              </a:lnSpc>
              <a:spcBef>
                <a:spcPct val="0"/>
              </a:spcBef>
            </a:pPr>
            <a:r>
              <a:rPr lang="en-US" sz="13800" dirty="0" smtClean="0">
                <a:solidFill>
                  <a:srgbClr val="FFDE59"/>
                </a:solidFill>
                <a:latin typeface="Agrandir Narrow Bold"/>
              </a:rPr>
              <a:t>GIT</a:t>
            </a:r>
            <a:endParaRPr lang="en-US" sz="13800" dirty="0">
              <a:solidFill>
                <a:srgbClr val="FFDE59"/>
              </a:solidFill>
              <a:latin typeface="Agrandir Narrow Bold"/>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3390900"/>
            <a:ext cx="11201400" cy="5194852"/>
          </a:xfrm>
          <a:prstGeom prst="rect">
            <a:avLst/>
          </a:prstGeom>
        </p:spPr>
      </p:pic>
    </p:spTree>
    <p:extLst>
      <p:ext uri="{BB962C8B-B14F-4D97-AF65-F5344CB8AC3E}">
        <p14:creationId xmlns:p14="http://schemas.microsoft.com/office/powerpoint/2010/main" val="427247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TextBox 7"/>
          <p:cNvSpPr txBox="1"/>
          <p:nvPr/>
        </p:nvSpPr>
        <p:spPr>
          <a:xfrm>
            <a:off x="2096887" y="1790700"/>
            <a:ext cx="14094227" cy="1398781"/>
          </a:xfrm>
          <a:prstGeom prst="rect">
            <a:avLst/>
          </a:prstGeom>
        </p:spPr>
        <p:txBody>
          <a:bodyPr lIns="0" tIns="0" rIns="0" bIns="0" rtlCol="0" anchor="t">
            <a:spAutoFit/>
          </a:bodyPr>
          <a:lstStyle/>
          <a:p>
            <a:pPr marL="0" lvl="0" indent="0" algn="ctr">
              <a:lnSpc>
                <a:spcPts val="9600"/>
              </a:lnSpc>
              <a:spcBef>
                <a:spcPct val="0"/>
              </a:spcBef>
            </a:pPr>
            <a:r>
              <a:rPr lang="en-US" sz="13800" dirty="0" smtClean="0">
                <a:solidFill>
                  <a:srgbClr val="FFDE59"/>
                </a:solidFill>
                <a:latin typeface="Agrandir Narrow Bold"/>
              </a:rPr>
              <a:t>GIT</a:t>
            </a:r>
            <a:endParaRPr lang="en-US" sz="13800" dirty="0">
              <a:solidFill>
                <a:srgbClr val="FFDE59"/>
              </a:solidFill>
              <a:latin typeface="Agrandir Narrow Bold"/>
            </a:endParaRPr>
          </a:p>
        </p:txBody>
      </p:sp>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r="71599"/>
          <a:stretch/>
        </p:blipFill>
        <p:spPr>
          <a:xfrm>
            <a:off x="3524250" y="3390900"/>
            <a:ext cx="3181350" cy="5194852"/>
          </a:xfrm>
          <a:prstGeom prst="rect">
            <a:avLst/>
          </a:prstGeom>
        </p:spPr>
      </p:pic>
      <p:pic>
        <p:nvPicPr>
          <p:cNvPr id="9" name="Imagen 8"/>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0"/>
                    </a14:imgEffect>
                  </a14:imgLayer>
                </a14:imgProps>
              </a:ext>
              <a:ext uri="{28A0092B-C50C-407E-A947-70E740481C1C}">
                <a14:useLocalDpi xmlns:a14="http://schemas.microsoft.com/office/drawing/2010/main" val="0"/>
              </a:ext>
            </a:extLst>
          </a:blip>
          <a:srcRect l="28402" r="-1"/>
          <a:stretch/>
        </p:blipFill>
        <p:spPr>
          <a:xfrm>
            <a:off x="6705600" y="3390900"/>
            <a:ext cx="8020050" cy="5194852"/>
          </a:xfrm>
          <a:prstGeom prst="rect">
            <a:avLst/>
          </a:prstGeom>
        </p:spPr>
      </p:pic>
    </p:spTree>
    <p:extLst>
      <p:ext uri="{BB962C8B-B14F-4D97-AF65-F5344CB8AC3E}">
        <p14:creationId xmlns:p14="http://schemas.microsoft.com/office/powerpoint/2010/main" val="3034577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TextBox 7"/>
          <p:cNvSpPr txBox="1"/>
          <p:nvPr/>
        </p:nvSpPr>
        <p:spPr>
          <a:xfrm>
            <a:off x="2096887" y="1790700"/>
            <a:ext cx="14094227" cy="1398781"/>
          </a:xfrm>
          <a:prstGeom prst="rect">
            <a:avLst/>
          </a:prstGeom>
        </p:spPr>
        <p:txBody>
          <a:bodyPr lIns="0" tIns="0" rIns="0" bIns="0" rtlCol="0" anchor="t">
            <a:spAutoFit/>
          </a:bodyPr>
          <a:lstStyle/>
          <a:p>
            <a:pPr marL="0" lvl="0" indent="0" algn="ctr">
              <a:lnSpc>
                <a:spcPts val="9600"/>
              </a:lnSpc>
              <a:spcBef>
                <a:spcPct val="0"/>
              </a:spcBef>
            </a:pPr>
            <a:r>
              <a:rPr lang="en-US" sz="13800" dirty="0" smtClean="0">
                <a:solidFill>
                  <a:srgbClr val="FFDE59"/>
                </a:solidFill>
                <a:latin typeface="Agrandir Narrow Bold"/>
              </a:rPr>
              <a:t>GIT</a:t>
            </a:r>
            <a:endParaRPr lang="en-US" sz="13800" dirty="0">
              <a:solidFill>
                <a:srgbClr val="FFDE59"/>
              </a:solidFill>
              <a:latin typeface="Agrandir Narrow Bold"/>
            </a:endParaRPr>
          </a:p>
        </p:txBody>
      </p:sp>
      <p:pic>
        <p:nvPicPr>
          <p:cNvPr id="9" name="Imagen 8"/>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l="-3571" r="-2"/>
          <a:stretch/>
        </p:blipFill>
        <p:spPr>
          <a:xfrm>
            <a:off x="3124200" y="3390900"/>
            <a:ext cx="11601450" cy="5194852"/>
          </a:xfrm>
          <a:prstGeom prst="rect">
            <a:avLst/>
          </a:prstGeom>
        </p:spPr>
      </p:pic>
      <p:pic>
        <p:nvPicPr>
          <p:cNvPr id="8" name="Imagen 7"/>
          <p:cNvPicPr>
            <a:picLocks noChangeAspect="1"/>
          </p:cNvPicPr>
          <p:nvPr/>
        </p:nvPicPr>
        <p:blipFill rotWithShape="1">
          <a:blip r:embed="rId5">
            <a:extLst>
              <a:ext uri="{28A0092B-C50C-407E-A947-70E740481C1C}">
                <a14:useLocalDpi xmlns:a14="http://schemas.microsoft.com/office/drawing/2010/main" val="0"/>
              </a:ext>
            </a:extLst>
          </a:blip>
          <a:srcRect l="27722" r="49150"/>
          <a:stretch/>
        </p:blipFill>
        <p:spPr>
          <a:xfrm>
            <a:off x="6629400" y="3390900"/>
            <a:ext cx="2590800" cy="5194852"/>
          </a:xfrm>
          <a:prstGeom prst="rect">
            <a:avLst/>
          </a:prstGeom>
        </p:spPr>
      </p:pic>
    </p:spTree>
    <p:extLst>
      <p:ext uri="{BB962C8B-B14F-4D97-AF65-F5344CB8AC3E}">
        <p14:creationId xmlns:p14="http://schemas.microsoft.com/office/powerpoint/2010/main" val="2948891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TextBox 7"/>
          <p:cNvSpPr txBox="1"/>
          <p:nvPr/>
        </p:nvSpPr>
        <p:spPr>
          <a:xfrm>
            <a:off x="2096887" y="1790700"/>
            <a:ext cx="14094227" cy="1398781"/>
          </a:xfrm>
          <a:prstGeom prst="rect">
            <a:avLst/>
          </a:prstGeom>
        </p:spPr>
        <p:txBody>
          <a:bodyPr lIns="0" tIns="0" rIns="0" bIns="0" rtlCol="0" anchor="t">
            <a:spAutoFit/>
          </a:bodyPr>
          <a:lstStyle/>
          <a:p>
            <a:pPr marL="0" lvl="0" indent="0" algn="ctr">
              <a:lnSpc>
                <a:spcPts val="9600"/>
              </a:lnSpc>
              <a:spcBef>
                <a:spcPct val="0"/>
              </a:spcBef>
            </a:pPr>
            <a:r>
              <a:rPr lang="en-US" sz="13800" dirty="0" smtClean="0">
                <a:solidFill>
                  <a:srgbClr val="FFDE59"/>
                </a:solidFill>
                <a:latin typeface="Agrandir Narrow Bold"/>
              </a:rPr>
              <a:t>GIT</a:t>
            </a:r>
            <a:endParaRPr lang="en-US" sz="13800" dirty="0">
              <a:solidFill>
                <a:srgbClr val="FFDE59"/>
              </a:solidFill>
              <a:latin typeface="Agrandir Narrow Bold"/>
            </a:endParaRPr>
          </a:p>
        </p:txBody>
      </p:sp>
      <p:pic>
        <p:nvPicPr>
          <p:cNvPr id="9" name="Imagen 8"/>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l="-3571" r="-2"/>
          <a:stretch/>
        </p:blipFill>
        <p:spPr>
          <a:xfrm>
            <a:off x="3124200" y="3390900"/>
            <a:ext cx="11601450" cy="5194852"/>
          </a:xfrm>
          <a:prstGeom prst="rect">
            <a:avLst/>
          </a:prstGeom>
        </p:spPr>
      </p:pic>
      <p:pic>
        <p:nvPicPr>
          <p:cNvPr id="8" name="Imagen 7"/>
          <p:cNvPicPr>
            <a:picLocks noChangeAspect="1"/>
          </p:cNvPicPr>
          <p:nvPr/>
        </p:nvPicPr>
        <p:blipFill rotWithShape="1">
          <a:blip r:embed="rId5">
            <a:extLst>
              <a:ext uri="{28A0092B-C50C-407E-A947-70E740481C1C}">
                <a14:useLocalDpi xmlns:a14="http://schemas.microsoft.com/office/drawing/2010/main" val="0"/>
              </a:ext>
            </a:extLst>
          </a:blip>
          <a:srcRect l="48810" r="26702"/>
          <a:stretch/>
        </p:blipFill>
        <p:spPr>
          <a:xfrm>
            <a:off x="8991600" y="3390900"/>
            <a:ext cx="2743200" cy="5194852"/>
          </a:xfrm>
          <a:prstGeom prst="rect">
            <a:avLst/>
          </a:prstGeom>
        </p:spPr>
      </p:pic>
    </p:spTree>
    <p:extLst>
      <p:ext uri="{BB962C8B-B14F-4D97-AF65-F5344CB8AC3E}">
        <p14:creationId xmlns:p14="http://schemas.microsoft.com/office/powerpoint/2010/main" val="272106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TextBox 7"/>
          <p:cNvSpPr txBox="1"/>
          <p:nvPr/>
        </p:nvSpPr>
        <p:spPr>
          <a:xfrm>
            <a:off x="2096887" y="1790700"/>
            <a:ext cx="14094227" cy="1398781"/>
          </a:xfrm>
          <a:prstGeom prst="rect">
            <a:avLst/>
          </a:prstGeom>
        </p:spPr>
        <p:txBody>
          <a:bodyPr lIns="0" tIns="0" rIns="0" bIns="0" rtlCol="0" anchor="t">
            <a:spAutoFit/>
          </a:bodyPr>
          <a:lstStyle/>
          <a:p>
            <a:pPr marL="0" lvl="0" indent="0" algn="ctr">
              <a:lnSpc>
                <a:spcPts val="9600"/>
              </a:lnSpc>
              <a:spcBef>
                <a:spcPct val="0"/>
              </a:spcBef>
            </a:pPr>
            <a:r>
              <a:rPr lang="en-US" sz="13800" dirty="0" smtClean="0">
                <a:solidFill>
                  <a:srgbClr val="FFDE59"/>
                </a:solidFill>
                <a:latin typeface="Agrandir Narrow Bold"/>
              </a:rPr>
              <a:t>GIT</a:t>
            </a:r>
            <a:endParaRPr lang="en-US" sz="13800" dirty="0">
              <a:solidFill>
                <a:srgbClr val="FFDE59"/>
              </a:solidFill>
              <a:latin typeface="Agrandir Narrow Bold"/>
            </a:endParaRPr>
          </a:p>
        </p:txBody>
      </p:sp>
      <p:pic>
        <p:nvPicPr>
          <p:cNvPr id="3074" name="Picture 2" descr="What is GitHub? — Pythia Foundations"/>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1734800" y="8587146"/>
            <a:ext cx="15240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chivo:Atlassian Bitbucket Logo.png - Wikipedia, la enciclopedia lib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58800" y="8801100"/>
            <a:ext cx="2861373" cy="514153"/>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0"/>
                    </a14:imgEffect>
                  </a14:imgLayer>
                </a14:imgProps>
              </a:ext>
              <a:ext uri="{28A0092B-C50C-407E-A947-70E740481C1C}">
                <a14:useLocalDpi xmlns:a14="http://schemas.microsoft.com/office/drawing/2010/main" val="0"/>
              </a:ext>
            </a:extLst>
          </a:blip>
          <a:srcRect l="-3571" r="-2"/>
          <a:stretch/>
        </p:blipFill>
        <p:spPr>
          <a:xfrm>
            <a:off x="3124200" y="3390900"/>
            <a:ext cx="11601450" cy="5194852"/>
          </a:xfrm>
          <a:prstGeom prst="rect">
            <a:avLst/>
          </a:prstGeom>
        </p:spPr>
      </p:pic>
      <p:pic>
        <p:nvPicPr>
          <p:cNvPr id="8" name="Imagen 7"/>
          <p:cNvPicPr>
            <a:picLocks noChangeAspect="1"/>
          </p:cNvPicPr>
          <p:nvPr/>
        </p:nvPicPr>
        <p:blipFill rotWithShape="1">
          <a:blip r:embed="rId7">
            <a:extLst>
              <a:ext uri="{28A0092B-C50C-407E-A947-70E740481C1C}">
                <a14:useLocalDpi xmlns:a14="http://schemas.microsoft.com/office/drawing/2010/main" val="0"/>
              </a:ext>
            </a:extLst>
          </a:blip>
          <a:srcRect l="73977" r="-506"/>
          <a:stretch/>
        </p:blipFill>
        <p:spPr>
          <a:xfrm>
            <a:off x="11811000" y="3390900"/>
            <a:ext cx="2971800" cy="5194852"/>
          </a:xfrm>
          <a:prstGeom prst="rect">
            <a:avLst/>
          </a:prstGeom>
        </p:spPr>
      </p:pic>
    </p:spTree>
    <p:extLst>
      <p:ext uri="{BB962C8B-B14F-4D97-AF65-F5344CB8AC3E}">
        <p14:creationId xmlns:p14="http://schemas.microsoft.com/office/powerpoint/2010/main" val="2427551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1026" name="Picture 2" descr="How to Use Version Control Systems to Deliver Better | Har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771900"/>
            <a:ext cx="9753600"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7"/>
          <p:cNvSpPr txBox="1"/>
          <p:nvPr/>
        </p:nvSpPr>
        <p:spPr>
          <a:xfrm>
            <a:off x="2096887" y="1104900"/>
            <a:ext cx="14094227" cy="1254061"/>
          </a:xfrm>
          <a:prstGeom prst="rect">
            <a:avLst/>
          </a:prstGeom>
        </p:spPr>
        <p:txBody>
          <a:bodyPr lIns="0" tIns="0" rIns="0" bIns="0" rtlCol="0" anchor="t">
            <a:spAutoFit/>
          </a:bodyPr>
          <a:lstStyle/>
          <a:p>
            <a:pPr marL="0" lvl="0" indent="0" algn="ctr">
              <a:lnSpc>
                <a:spcPts val="9600"/>
              </a:lnSpc>
              <a:spcBef>
                <a:spcPct val="0"/>
              </a:spcBef>
            </a:pPr>
            <a:r>
              <a:rPr lang="en-US" sz="8800" dirty="0" smtClean="0">
                <a:solidFill>
                  <a:schemeClr val="bg1"/>
                </a:solidFill>
                <a:latin typeface="Agrandir Narrow Bold"/>
              </a:rPr>
              <a:t>BRANCH</a:t>
            </a:r>
            <a:endParaRPr lang="en-US" sz="8800" dirty="0">
              <a:solidFill>
                <a:schemeClr val="bg1"/>
              </a:solidFill>
              <a:latin typeface="Agrandir Narrow Bold"/>
            </a:endParaRPr>
          </a:p>
        </p:txBody>
      </p:sp>
      <p:sp>
        <p:nvSpPr>
          <p:cNvPr id="9" name="Flecha abajo 8"/>
          <p:cNvSpPr/>
          <p:nvPr/>
        </p:nvSpPr>
        <p:spPr>
          <a:xfrm rot="19460309">
            <a:off x="8535097" y="4358294"/>
            <a:ext cx="381000" cy="1431985"/>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nvGrpSpPr>
          <p:cNvPr id="13" name="Grupo 12"/>
          <p:cNvGrpSpPr/>
          <p:nvPr/>
        </p:nvGrpSpPr>
        <p:grpSpPr>
          <a:xfrm>
            <a:off x="5551641" y="7280339"/>
            <a:ext cx="3429000" cy="1447800"/>
            <a:chOff x="7429500" y="7531387"/>
            <a:chExt cx="3429000" cy="1447800"/>
          </a:xfrm>
        </p:grpSpPr>
        <p:sp>
          <p:nvSpPr>
            <p:cNvPr id="14" name="Rectángulo redondeado 13"/>
            <p:cNvSpPr/>
            <p:nvPr/>
          </p:nvSpPr>
          <p:spPr>
            <a:xfrm>
              <a:off x="7429500" y="7531387"/>
              <a:ext cx="3429000" cy="144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5" name="CuadroTexto 14"/>
            <p:cNvSpPr txBox="1"/>
            <p:nvPr/>
          </p:nvSpPr>
          <p:spPr>
            <a:xfrm>
              <a:off x="8043378" y="7962899"/>
              <a:ext cx="2201244" cy="584775"/>
            </a:xfrm>
            <a:prstGeom prst="rect">
              <a:avLst/>
            </a:prstGeom>
            <a:solidFill>
              <a:schemeClr val="bg1"/>
            </a:solidFill>
          </p:spPr>
          <p:txBody>
            <a:bodyPr wrap="none" rtlCol="0">
              <a:spAutoFit/>
            </a:bodyPr>
            <a:lstStyle/>
            <a:p>
              <a:r>
                <a:rPr lang="es-419" sz="3200" dirty="0" smtClean="0">
                  <a:latin typeface="Agrandir Narrow" panose="020B0604020202020204" charset="0"/>
                </a:rPr>
                <a:t>CHECKOUT</a:t>
              </a:r>
              <a:endParaRPr lang="es-419" sz="3200" dirty="0">
                <a:latin typeface="Agrandir Narrow" panose="020B0604020202020204" charset="0"/>
              </a:endParaRPr>
            </a:p>
          </p:txBody>
        </p:sp>
      </p:grpSp>
    </p:spTree>
    <p:extLst>
      <p:ext uri="{BB962C8B-B14F-4D97-AF65-F5344CB8AC3E}">
        <p14:creationId xmlns:p14="http://schemas.microsoft.com/office/powerpoint/2010/main" val="131877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142952"/>
            <a:ext cx="14094227" cy="4001095"/>
          </a:xfrm>
          <a:prstGeom prst="rect">
            <a:avLst/>
          </a:prstGeom>
        </p:spPr>
        <p:txBody>
          <a:bodyPr lIns="0" tIns="0" rIns="0" bIns="0" rtlCol="0" anchor="ctr">
            <a:spAutoFit/>
          </a:bodyPr>
          <a:lstStyle/>
          <a:p>
            <a:pPr marL="0" lvl="0" indent="0" algn="ctr">
              <a:spcBef>
                <a:spcPct val="0"/>
              </a:spcBef>
            </a:pPr>
            <a:r>
              <a:rPr lang="en-US" sz="13000" dirty="0" smtClean="0">
                <a:solidFill>
                  <a:srgbClr val="FFFFFF"/>
                </a:solidFill>
                <a:latin typeface="Agrandir Narrow Bold"/>
              </a:rPr>
              <a:t>SET UP</a:t>
            </a:r>
          </a:p>
          <a:p>
            <a:pPr marL="0" lvl="0" indent="0" algn="ctr">
              <a:spcBef>
                <a:spcPct val="0"/>
              </a:spcBef>
            </a:pPr>
            <a:r>
              <a:rPr lang="en-US" sz="13000" dirty="0" smtClean="0">
                <a:solidFill>
                  <a:srgbClr val="FFFFFF"/>
                </a:solidFill>
                <a:latin typeface="Agrandir Narrow Bold"/>
              </a:rPr>
              <a:t>LOCAL</a:t>
            </a:r>
            <a:endParaRPr lang="en-US" sz="15000" dirty="0">
              <a:solidFill>
                <a:srgbClr val="FFFFFF"/>
              </a:solidFill>
              <a:latin typeface="Agrandir Narrow Bold"/>
            </a:endParaRPr>
          </a:p>
        </p:txBody>
      </p:sp>
      <p:sp>
        <p:nvSpPr>
          <p:cNvPr id="3" name="Freeform 10"/>
          <p:cNvSpPr/>
          <p:nvPr/>
        </p:nvSpPr>
        <p:spPr>
          <a:xfrm>
            <a:off x="16154400" y="8947121"/>
            <a:ext cx="631371" cy="631371"/>
          </a:xfrm>
          <a:custGeom>
            <a:avLst/>
            <a:gdLst/>
            <a:ahLst/>
            <a:cxnLst/>
            <a:rect l="l" t="t" r="r" b="b"/>
            <a:pathLst>
              <a:path w="631371" h="631371">
                <a:moveTo>
                  <a:pt x="0" y="0"/>
                </a:moveTo>
                <a:lnTo>
                  <a:pt x="631371" y="0"/>
                </a:lnTo>
                <a:lnTo>
                  <a:pt x="631371" y="631372"/>
                </a:lnTo>
                <a:lnTo>
                  <a:pt x="0" y="631372"/>
                </a:lnTo>
                <a:lnTo>
                  <a:pt x="0" y="0"/>
                </a:lnTo>
                <a:close/>
              </a:path>
            </a:pathLst>
          </a:custGeom>
          <a:blipFill>
            <a:blip r:embed="rId3">
              <a:extLst>
                <a:ext uri="{96DAC541-7B7A-43D3-8B79-37D633B846F1}">
                  <asvg:svgBlip xmlns="" xmlns:asvg="http://schemas.microsoft.com/office/drawing/2016/SVG/main" r:embed="rId12"/>
                </a:ext>
              </a:extLst>
            </a:blip>
            <a:stretch>
              <a:fillRect/>
            </a:stretch>
          </a:blipFill>
        </p:spPr>
      </p:sp>
      <p:sp>
        <p:nvSpPr>
          <p:cNvPr id="4" name="Freeform 11"/>
          <p:cNvSpPr/>
          <p:nvPr/>
        </p:nvSpPr>
        <p:spPr>
          <a:xfrm>
            <a:off x="838200" y="800100"/>
            <a:ext cx="583200" cy="563053"/>
          </a:xfrm>
          <a:custGeom>
            <a:avLst/>
            <a:gdLst/>
            <a:ahLst/>
            <a:cxnLst/>
            <a:rect l="l" t="t" r="r" b="b"/>
            <a:pathLst>
              <a:path w="583200" h="563053">
                <a:moveTo>
                  <a:pt x="0" y="0"/>
                </a:moveTo>
                <a:lnTo>
                  <a:pt x="583200" y="0"/>
                </a:lnTo>
                <a:lnTo>
                  <a:pt x="583200" y="563053"/>
                </a:lnTo>
                <a:lnTo>
                  <a:pt x="0" y="563053"/>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5" name="Freeform 2"/>
          <p:cNvSpPr/>
          <p:nvPr/>
        </p:nvSpPr>
        <p:spPr>
          <a:xfrm>
            <a:off x="2096887" y="6802477"/>
            <a:ext cx="914401" cy="926057"/>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719790" t="-137894" r="-53791" b="-469813"/>
            </a:stretch>
          </a:blipFill>
        </p:spPr>
      </p:sp>
      <p:sp>
        <p:nvSpPr>
          <p:cNvPr id="6" name="Freeform 2"/>
          <p:cNvSpPr/>
          <p:nvPr/>
        </p:nvSpPr>
        <p:spPr>
          <a:xfrm>
            <a:off x="8349739" y="654079"/>
            <a:ext cx="609600" cy="6858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967182" t="-441750" r="-243184" b="-413888"/>
            </a:stretch>
          </a:blipFill>
        </p:spPr>
      </p:sp>
      <p:sp>
        <p:nvSpPr>
          <p:cNvPr id="7" name="Freeform 2"/>
          <p:cNvSpPr/>
          <p:nvPr/>
        </p:nvSpPr>
        <p:spPr>
          <a:xfrm>
            <a:off x="12225470" y="8576686"/>
            <a:ext cx="838200"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103410" t="-379613" r="-749588" b="-302272"/>
            </a:stretch>
          </a:blipFill>
        </p:spPr>
      </p:sp>
      <p:sp>
        <p:nvSpPr>
          <p:cNvPr id="8" name="Freeform 2"/>
          <p:cNvSpPr/>
          <p:nvPr/>
        </p:nvSpPr>
        <p:spPr>
          <a:xfrm>
            <a:off x="4533900" y="1282422"/>
            <a:ext cx="533400" cy="609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62499" t="-709474" r="-1135067" b="-265620"/>
            </a:stretch>
          </a:blipFill>
        </p:spPr>
      </p:sp>
      <p:sp>
        <p:nvSpPr>
          <p:cNvPr id="9" name="Freeform 2"/>
          <p:cNvSpPr/>
          <p:nvPr/>
        </p:nvSpPr>
        <p:spPr>
          <a:xfrm>
            <a:off x="747321" y="8746671"/>
            <a:ext cx="762001"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763749" t="-215977" r="-184549" b="-465907"/>
            </a:stretch>
          </a:blipFill>
        </p:spPr>
      </p:sp>
      <p:sp>
        <p:nvSpPr>
          <p:cNvPr id="10" name="Freeform 2"/>
          <p:cNvSpPr/>
          <p:nvPr/>
        </p:nvSpPr>
        <p:spPr>
          <a:xfrm>
            <a:off x="16785771" y="662526"/>
            <a:ext cx="914400"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03125" t="-361431" r="-570457" b="-320455"/>
            </a:stretch>
          </a:blipFill>
        </p:spPr>
      </p:sp>
      <p:sp>
        <p:nvSpPr>
          <p:cNvPr id="11" name="Freeform 2"/>
          <p:cNvSpPr/>
          <p:nvPr/>
        </p:nvSpPr>
        <p:spPr>
          <a:xfrm>
            <a:off x="1128321" y="3616498"/>
            <a:ext cx="609601" cy="609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804683" t="-659474" r="-405683" b="-315621"/>
            </a:stretch>
          </a:blipFill>
        </p:spPr>
      </p:sp>
      <p:sp>
        <p:nvSpPr>
          <p:cNvPr id="12" name="Freeform 2"/>
          <p:cNvSpPr/>
          <p:nvPr/>
        </p:nvSpPr>
        <p:spPr>
          <a:xfrm>
            <a:off x="9566803" y="8245509"/>
            <a:ext cx="457200" cy="609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56250" t="-396969" r="-1390914" b="-578122"/>
            </a:stretch>
          </a:blipFill>
        </p:spPr>
      </p:sp>
      <p:sp>
        <p:nvSpPr>
          <p:cNvPr id="13" name="Freeform 2"/>
          <p:cNvSpPr/>
          <p:nvPr/>
        </p:nvSpPr>
        <p:spPr>
          <a:xfrm>
            <a:off x="15456901" y="3768898"/>
            <a:ext cx="990600" cy="9144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641347" t="-397978" r="-65031" b="-218753"/>
            </a:stretch>
          </a:blipFill>
        </p:spPr>
      </p:sp>
      <p:sp>
        <p:nvSpPr>
          <p:cNvPr id="14" name="Freeform 2"/>
          <p:cNvSpPr/>
          <p:nvPr/>
        </p:nvSpPr>
        <p:spPr>
          <a:xfrm>
            <a:off x="5720848" y="8348086"/>
            <a:ext cx="762001"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733751" t="-61431" r="-214547" b="-620455"/>
            </a:stretch>
          </a:blipFill>
        </p:spPr>
      </p:sp>
      <p:sp>
        <p:nvSpPr>
          <p:cNvPr id="15" name="Freeform 2"/>
          <p:cNvSpPr/>
          <p:nvPr/>
        </p:nvSpPr>
        <p:spPr>
          <a:xfrm>
            <a:off x="16671889" y="6420570"/>
            <a:ext cx="762000" cy="6858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53750" t="-63971" r="-694546" b="-791668"/>
            </a:stretch>
          </a:blipFill>
        </p:spPr>
      </p:sp>
      <p:sp>
        <p:nvSpPr>
          <p:cNvPr id="16" name="Freeform 2"/>
          <p:cNvSpPr/>
          <p:nvPr/>
        </p:nvSpPr>
        <p:spPr>
          <a:xfrm>
            <a:off x="12644570" y="1050891"/>
            <a:ext cx="990601" cy="990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556731" t="-436600" r="-149651" b="-124996"/>
            </a:stretch>
          </a:blipFill>
        </p:spPr>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1026" name="Picture 2" descr="How to Use Version Control Systems to Deliver Better | Har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771900"/>
            <a:ext cx="9753600"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7"/>
          <p:cNvSpPr txBox="1"/>
          <p:nvPr/>
        </p:nvSpPr>
        <p:spPr>
          <a:xfrm>
            <a:off x="2096887" y="1104900"/>
            <a:ext cx="14094227" cy="1254061"/>
          </a:xfrm>
          <a:prstGeom prst="rect">
            <a:avLst/>
          </a:prstGeom>
        </p:spPr>
        <p:txBody>
          <a:bodyPr lIns="0" tIns="0" rIns="0" bIns="0" rtlCol="0" anchor="t">
            <a:spAutoFit/>
          </a:bodyPr>
          <a:lstStyle/>
          <a:p>
            <a:pPr marL="0" lvl="0" indent="0" algn="ctr">
              <a:lnSpc>
                <a:spcPts val="9600"/>
              </a:lnSpc>
              <a:spcBef>
                <a:spcPct val="0"/>
              </a:spcBef>
            </a:pPr>
            <a:r>
              <a:rPr lang="en-US" sz="8800" dirty="0" smtClean="0">
                <a:solidFill>
                  <a:srgbClr val="FFDE59"/>
                </a:solidFill>
                <a:latin typeface="Agrandir Narrow Bold"/>
              </a:rPr>
              <a:t>PULL REQUEST</a:t>
            </a:r>
            <a:endParaRPr lang="en-US" sz="8800" dirty="0">
              <a:solidFill>
                <a:srgbClr val="FFDE59"/>
              </a:solidFill>
              <a:latin typeface="Agrandir Narrow Bold"/>
            </a:endParaRPr>
          </a:p>
        </p:txBody>
      </p:sp>
      <p:grpSp>
        <p:nvGrpSpPr>
          <p:cNvPr id="6" name="Grupo 5"/>
          <p:cNvGrpSpPr/>
          <p:nvPr/>
        </p:nvGrpSpPr>
        <p:grpSpPr>
          <a:xfrm>
            <a:off x="9780631" y="7280339"/>
            <a:ext cx="3429000" cy="1447800"/>
            <a:chOff x="7429500" y="7531387"/>
            <a:chExt cx="3429000" cy="1447800"/>
          </a:xfrm>
        </p:grpSpPr>
        <p:sp>
          <p:nvSpPr>
            <p:cNvPr id="5" name="Rectángulo redondeado 4"/>
            <p:cNvSpPr/>
            <p:nvPr/>
          </p:nvSpPr>
          <p:spPr>
            <a:xfrm>
              <a:off x="7429500" y="7531387"/>
              <a:ext cx="3429000" cy="1447800"/>
            </a:xfrm>
            <a:prstGeom prst="round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 name="CuadroTexto 2"/>
            <p:cNvSpPr txBox="1"/>
            <p:nvPr/>
          </p:nvSpPr>
          <p:spPr>
            <a:xfrm>
              <a:off x="8393634" y="7962899"/>
              <a:ext cx="1500732" cy="584775"/>
            </a:xfrm>
            <a:prstGeom prst="rect">
              <a:avLst/>
            </a:prstGeom>
            <a:noFill/>
          </p:spPr>
          <p:txBody>
            <a:bodyPr wrap="none" rtlCol="0">
              <a:spAutoFit/>
            </a:bodyPr>
            <a:lstStyle/>
            <a:p>
              <a:r>
                <a:rPr lang="es-419" sz="3200" dirty="0" smtClean="0">
                  <a:latin typeface="Agrandir Narrow" panose="020B0604020202020204" charset="0"/>
                </a:rPr>
                <a:t>MERGE</a:t>
              </a:r>
              <a:endParaRPr lang="es-419" sz="3200" dirty="0">
                <a:latin typeface="Agrandir Narrow" panose="020B0604020202020204" charset="0"/>
              </a:endParaRPr>
            </a:p>
          </p:txBody>
        </p:sp>
      </p:grpSp>
      <p:sp>
        <p:nvSpPr>
          <p:cNvPr id="7" name="Flecha abajo 6"/>
          <p:cNvSpPr/>
          <p:nvPr/>
        </p:nvSpPr>
        <p:spPr>
          <a:xfrm rot="13245790">
            <a:off x="11775084" y="4332195"/>
            <a:ext cx="381000" cy="1431985"/>
          </a:xfrm>
          <a:prstGeom prst="downArrow">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extLst>
      <p:ext uri="{BB962C8B-B14F-4D97-AF65-F5344CB8AC3E}">
        <p14:creationId xmlns:p14="http://schemas.microsoft.com/office/powerpoint/2010/main" val="2542814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2727454"/>
            <a:ext cx="14094227" cy="4832092"/>
          </a:xfrm>
          <a:prstGeom prst="rect">
            <a:avLst/>
          </a:prstGeom>
        </p:spPr>
        <p:txBody>
          <a:bodyPr lIns="0" tIns="0" rIns="0" bIns="0" rtlCol="0" anchor="ctr">
            <a:spAutoFit/>
          </a:bodyPr>
          <a:lstStyle/>
          <a:p>
            <a:pPr marL="0" lvl="0" indent="0" algn="ctr">
              <a:spcBef>
                <a:spcPct val="0"/>
              </a:spcBef>
            </a:pPr>
            <a:r>
              <a:rPr lang="en-US" sz="13800" dirty="0" smtClean="0">
                <a:solidFill>
                  <a:srgbClr val="FFFFFF"/>
                </a:solidFill>
                <a:latin typeface="Agrandir Narrow Bold"/>
              </a:rPr>
              <a:t>VIRTUAL</a:t>
            </a:r>
            <a:r>
              <a:rPr lang="en-US" sz="9600" dirty="0" smtClean="0">
                <a:solidFill>
                  <a:srgbClr val="FFFFFF"/>
                </a:solidFill>
                <a:latin typeface="Agrandir Narrow Bold"/>
              </a:rPr>
              <a:t> </a:t>
            </a:r>
            <a:r>
              <a:rPr lang="en-US" sz="8000" dirty="0" smtClean="0">
                <a:solidFill>
                  <a:srgbClr val="FFFFFF"/>
                </a:solidFill>
                <a:latin typeface="Agrandir Narrow Bold"/>
              </a:rPr>
              <a:t>ENVIRONMENTS</a:t>
            </a:r>
            <a:endParaRPr lang="en-US" sz="9600" dirty="0" smtClean="0">
              <a:solidFill>
                <a:srgbClr val="FFFFFF"/>
              </a:solidFill>
              <a:latin typeface="Agrandir Narrow Bold"/>
            </a:endParaRPr>
          </a:p>
          <a:p>
            <a:pPr marL="0" lvl="0" indent="0" algn="ctr">
              <a:spcBef>
                <a:spcPct val="0"/>
              </a:spcBef>
            </a:pPr>
            <a:r>
              <a:rPr lang="en-US" sz="8500" dirty="0" smtClean="0">
                <a:solidFill>
                  <a:srgbClr val="FFFFFF"/>
                </a:solidFill>
                <a:latin typeface="Agrandir Narrow Bold"/>
              </a:rPr>
              <a:t>(VENVS)</a:t>
            </a:r>
            <a:endParaRPr lang="en-US" sz="8500" dirty="0">
              <a:solidFill>
                <a:srgbClr val="FFFFFF"/>
              </a:solidFill>
              <a:latin typeface="Agrandir Narrow Bold"/>
            </a:endParaRPr>
          </a:p>
        </p:txBody>
      </p:sp>
      <p:sp>
        <p:nvSpPr>
          <p:cNvPr id="3" name="Freeform 10"/>
          <p:cNvSpPr/>
          <p:nvPr/>
        </p:nvSpPr>
        <p:spPr>
          <a:xfrm>
            <a:off x="16154400" y="8947121"/>
            <a:ext cx="631371" cy="631371"/>
          </a:xfrm>
          <a:custGeom>
            <a:avLst/>
            <a:gdLst/>
            <a:ahLst/>
            <a:cxnLst/>
            <a:rect l="l" t="t" r="r" b="b"/>
            <a:pathLst>
              <a:path w="631371" h="631371">
                <a:moveTo>
                  <a:pt x="0" y="0"/>
                </a:moveTo>
                <a:lnTo>
                  <a:pt x="631371" y="0"/>
                </a:lnTo>
                <a:lnTo>
                  <a:pt x="631371" y="631372"/>
                </a:lnTo>
                <a:lnTo>
                  <a:pt x="0" y="631372"/>
                </a:lnTo>
                <a:lnTo>
                  <a:pt x="0" y="0"/>
                </a:lnTo>
                <a:close/>
              </a:path>
            </a:pathLst>
          </a:custGeom>
          <a:blipFill>
            <a:blip r:embed="rId3">
              <a:extLst>
                <a:ext uri="{96DAC541-7B7A-43D3-8B79-37D633B846F1}">
                  <asvg:svgBlip xmlns="" xmlns:asvg="http://schemas.microsoft.com/office/drawing/2016/SVG/main" r:embed="rId12"/>
                </a:ext>
              </a:extLst>
            </a:blip>
            <a:stretch>
              <a:fillRect/>
            </a:stretch>
          </a:blipFill>
        </p:spPr>
      </p:sp>
      <p:sp>
        <p:nvSpPr>
          <p:cNvPr id="4" name="Freeform 11"/>
          <p:cNvSpPr/>
          <p:nvPr/>
        </p:nvSpPr>
        <p:spPr>
          <a:xfrm>
            <a:off x="838200" y="800100"/>
            <a:ext cx="583200" cy="563053"/>
          </a:xfrm>
          <a:custGeom>
            <a:avLst/>
            <a:gdLst/>
            <a:ahLst/>
            <a:cxnLst/>
            <a:rect l="l" t="t" r="r" b="b"/>
            <a:pathLst>
              <a:path w="583200" h="563053">
                <a:moveTo>
                  <a:pt x="0" y="0"/>
                </a:moveTo>
                <a:lnTo>
                  <a:pt x="583200" y="0"/>
                </a:lnTo>
                <a:lnTo>
                  <a:pt x="583200" y="563053"/>
                </a:lnTo>
                <a:lnTo>
                  <a:pt x="0" y="563053"/>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5" name="Freeform 2"/>
          <p:cNvSpPr/>
          <p:nvPr/>
        </p:nvSpPr>
        <p:spPr>
          <a:xfrm>
            <a:off x="2096887" y="6802477"/>
            <a:ext cx="914401" cy="926057"/>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719790" t="-137894" r="-53791" b="-469813"/>
            </a:stretch>
          </a:blipFill>
        </p:spPr>
      </p:sp>
      <p:sp>
        <p:nvSpPr>
          <p:cNvPr id="6" name="Freeform 2"/>
          <p:cNvSpPr/>
          <p:nvPr/>
        </p:nvSpPr>
        <p:spPr>
          <a:xfrm>
            <a:off x="8349739" y="654079"/>
            <a:ext cx="609600" cy="6858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967182" t="-441750" r="-243184" b="-413888"/>
            </a:stretch>
          </a:blipFill>
        </p:spPr>
      </p:sp>
      <p:sp>
        <p:nvSpPr>
          <p:cNvPr id="7" name="Freeform 2"/>
          <p:cNvSpPr/>
          <p:nvPr/>
        </p:nvSpPr>
        <p:spPr>
          <a:xfrm>
            <a:off x="12225470" y="8576686"/>
            <a:ext cx="838200"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103410" t="-379613" r="-749588" b="-302272"/>
            </a:stretch>
          </a:blipFill>
        </p:spPr>
      </p:sp>
      <p:sp>
        <p:nvSpPr>
          <p:cNvPr id="8" name="Freeform 2"/>
          <p:cNvSpPr/>
          <p:nvPr/>
        </p:nvSpPr>
        <p:spPr>
          <a:xfrm>
            <a:off x="4533900" y="1282422"/>
            <a:ext cx="533400" cy="609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62499" t="-709474" r="-1135067" b="-265620"/>
            </a:stretch>
          </a:blipFill>
        </p:spPr>
      </p:sp>
      <p:sp>
        <p:nvSpPr>
          <p:cNvPr id="9" name="Freeform 2"/>
          <p:cNvSpPr/>
          <p:nvPr/>
        </p:nvSpPr>
        <p:spPr>
          <a:xfrm>
            <a:off x="747321" y="8746671"/>
            <a:ext cx="762001"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763749" t="-215977" r="-184549" b="-465907"/>
            </a:stretch>
          </a:blipFill>
        </p:spPr>
      </p:sp>
      <p:sp>
        <p:nvSpPr>
          <p:cNvPr id="10" name="Freeform 2"/>
          <p:cNvSpPr/>
          <p:nvPr/>
        </p:nvSpPr>
        <p:spPr>
          <a:xfrm>
            <a:off x="16785771" y="662526"/>
            <a:ext cx="914400"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03125" t="-361431" r="-570457" b="-320455"/>
            </a:stretch>
          </a:blipFill>
        </p:spPr>
      </p:sp>
      <p:sp>
        <p:nvSpPr>
          <p:cNvPr id="11" name="Freeform 2"/>
          <p:cNvSpPr/>
          <p:nvPr/>
        </p:nvSpPr>
        <p:spPr>
          <a:xfrm>
            <a:off x="1128321" y="3616498"/>
            <a:ext cx="609601" cy="609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804683" t="-659474" r="-405683" b="-315621"/>
            </a:stretch>
          </a:blipFill>
        </p:spPr>
      </p:sp>
      <p:sp>
        <p:nvSpPr>
          <p:cNvPr id="12" name="Freeform 2"/>
          <p:cNvSpPr/>
          <p:nvPr/>
        </p:nvSpPr>
        <p:spPr>
          <a:xfrm>
            <a:off x="9566803" y="8245509"/>
            <a:ext cx="457200" cy="609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56250" t="-396969" r="-1390914" b="-578122"/>
            </a:stretch>
          </a:blipFill>
        </p:spPr>
      </p:sp>
      <p:sp>
        <p:nvSpPr>
          <p:cNvPr id="13" name="Freeform 2"/>
          <p:cNvSpPr/>
          <p:nvPr/>
        </p:nvSpPr>
        <p:spPr>
          <a:xfrm>
            <a:off x="15456901" y="3768898"/>
            <a:ext cx="990600" cy="9144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641347" t="-397978" r="-65031" b="-218753"/>
            </a:stretch>
          </a:blipFill>
        </p:spPr>
      </p:sp>
      <p:sp>
        <p:nvSpPr>
          <p:cNvPr id="14" name="Freeform 2"/>
          <p:cNvSpPr/>
          <p:nvPr/>
        </p:nvSpPr>
        <p:spPr>
          <a:xfrm>
            <a:off x="5720848" y="8348086"/>
            <a:ext cx="762001"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733751" t="-61431" r="-214547" b="-620455"/>
            </a:stretch>
          </a:blipFill>
        </p:spPr>
      </p:sp>
      <p:sp>
        <p:nvSpPr>
          <p:cNvPr id="15" name="Freeform 2"/>
          <p:cNvSpPr/>
          <p:nvPr/>
        </p:nvSpPr>
        <p:spPr>
          <a:xfrm>
            <a:off x="16671889" y="6420570"/>
            <a:ext cx="762000" cy="6858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53750" t="-63971" r="-694546" b="-791668"/>
            </a:stretch>
          </a:blipFill>
        </p:spPr>
      </p:sp>
      <p:sp>
        <p:nvSpPr>
          <p:cNvPr id="16" name="Freeform 2"/>
          <p:cNvSpPr/>
          <p:nvPr/>
        </p:nvSpPr>
        <p:spPr>
          <a:xfrm>
            <a:off x="12644570" y="1050891"/>
            <a:ext cx="990601" cy="990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556731" t="-436600" r="-149651" b="-124996"/>
            </a:stretch>
          </a:blipFill>
        </p:spPr>
      </p:sp>
    </p:spTree>
    <p:extLst>
      <p:ext uri="{BB962C8B-B14F-4D97-AF65-F5344CB8AC3E}">
        <p14:creationId xmlns:p14="http://schemas.microsoft.com/office/powerpoint/2010/main" val="3462946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17" name="Freeform 2"/>
          <p:cNvSpPr>
            <a:spLocks noChangeAspect="1"/>
          </p:cNvSpPr>
          <p:nvPr/>
        </p:nvSpPr>
        <p:spPr>
          <a:xfrm>
            <a:off x="8144154" y="571500"/>
            <a:ext cx="1999693" cy="2102928"/>
          </a:xfrm>
          <a:custGeom>
            <a:avLst/>
            <a:gdLst/>
            <a:ahLst/>
            <a:cxnLst/>
            <a:rect l="l" t="t" r="r" b="b"/>
            <a:pathLst>
              <a:path w="6173165" h="6491856">
                <a:moveTo>
                  <a:pt x="0" y="0"/>
                </a:moveTo>
                <a:lnTo>
                  <a:pt x="6173166" y="0"/>
                </a:lnTo>
                <a:lnTo>
                  <a:pt x="6173166" y="6491856"/>
                </a:lnTo>
                <a:lnTo>
                  <a:pt x="0" y="6491856"/>
                </a:lnTo>
                <a:lnTo>
                  <a:pt x="0" y="0"/>
                </a:lnTo>
                <a:close/>
              </a:path>
            </a:pathLst>
          </a:custGeom>
          <a:blipFill>
            <a:blip r:embed="rId3">
              <a:extLst>
                <a:ext uri="{96DAC541-7B7A-43D3-8B79-37D633B846F1}">
                  <asvg:svgBlip xmlns="" xmlns:asvg="http://schemas.microsoft.com/office/drawing/2016/SVG/main" xmlns:lc="http://schemas.openxmlformats.org/drawingml/2006/lockedCanvas" r:embed="rId4"/>
                </a:ext>
              </a:extLst>
            </a:blip>
            <a:stretch>
              <a:fillRect/>
            </a:stretch>
          </a:blipFill>
        </p:spPr>
        <p:txBody>
          <a:bodyPr/>
          <a:lstStyle/>
          <a:p>
            <a:endParaRPr lang="es-419"/>
          </a:p>
        </p:txBody>
      </p:sp>
    </p:spTree>
    <p:extLst>
      <p:ext uri="{BB962C8B-B14F-4D97-AF65-F5344CB8AC3E}">
        <p14:creationId xmlns:p14="http://schemas.microsoft.com/office/powerpoint/2010/main" val="1296846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17" name="Freeform 2"/>
          <p:cNvSpPr>
            <a:spLocks noChangeAspect="1"/>
          </p:cNvSpPr>
          <p:nvPr/>
        </p:nvSpPr>
        <p:spPr>
          <a:xfrm>
            <a:off x="8144154" y="571500"/>
            <a:ext cx="1999693" cy="2102928"/>
          </a:xfrm>
          <a:custGeom>
            <a:avLst/>
            <a:gdLst/>
            <a:ahLst/>
            <a:cxnLst/>
            <a:rect l="l" t="t" r="r" b="b"/>
            <a:pathLst>
              <a:path w="6173165" h="6491856">
                <a:moveTo>
                  <a:pt x="0" y="0"/>
                </a:moveTo>
                <a:lnTo>
                  <a:pt x="6173166" y="0"/>
                </a:lnTo>
                <a:lnTo>
                  <a:pt x="6173166" y="6491856"/>
                </a:lnTo>
                <a:lnTo>
                  <a:pt x="0" y="6491856"/>
                </a:lnTo>
                <a:lnTo>
                  <a:pt x="0" y="0"/>
                </a:lnTo>
                <a:close/>
              </a:path>
            </a:pathLst>
          </a:custGeom>
          <a:blipFill>
            <a:blip r:embed="rId3">
              <a:extLst>
                <a:ext uri="{96DAC541-7B7A-43D3-8B79-37D633B846F1}">
                  <asvg:svgBlip xmlns="" xmlns:asvg="http://schemas.microsoft.com/office/drawing/2016/SVG/main" xmlns:lc="http://schemas.openxmlformats.org/drawingml/2006/lockedCanvas" r:embed="rId4"/>
                </a:ext>
              </a:extLst>
            </a:blip>
            <a:stretch>
              <a:fillRect/>
            </a:stretch>
          </a:blipFill>
        </p:spPr>
        <p:txBody>
          <a:bodyPr/>
          <a:lstStyle/>
          <a:p>
            <a:endParaRPr lang="es-419"/>
          </a:p>
        </p:txBody>
      </p:sp>
      <p:grpSp>
        <p:nvGrpSpPr>
          <p:cNvPr id="8" name="Grupo 7"/>
          <p:cNvGrpSpPr/>
          <p:nvPr/>
        </p:nvGrpSpPr>
        <p:grpSpPr>
          <a:xfrm>
            <a:off x="2857500" y="3710941"/>
            <a:ext cx="12573000" cy="1874520"/>
            <a:chOff x="1066800" y="3710941"/>
            <a:chExt cx="12573000" cy="1874520"/>
          </a:xfrm>
        </p:grpSpPr>
        <p:pic>
          <p:nvPicPr>
            <p:cNvPr id="9"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 y="375666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375666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373380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11000" y="3710941"/>
              <a:ext cx="1828800" cy="18288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2400" y="4991100"/>
            <a:ext cx="935313" cy="10248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3800" y="4975861"/>
            <a:ext cx="935313" cy="10248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25200" y="4975860"/>
            <a:ext cx="935313" cy="10248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06600" y="4966335"/>
            <a:ext cx="935313" cy="102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01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17" name="Freeform 2"/>
          <p:cNvSpPr>
            <a:spLocks noChangeAspect="1"/>
          </p:cNvSpPr>
          <p:nvPr/>
        </p:nvSpPr>
        <p:spPr>
          <a:xfrm>
            <a:off x="8144154" y="571500"/>
            <a:ext cx="1999693" cy="2102928"/>
          </a:xfrm>
          <a:custGeom>
            <a:avLst/>
            <a:gdLst/>
            <a:ahLst/>
            <a:cxnLst/>
            <a:rect l="l" t="t" r="r" b="b"/>
            <a:pathLst>
              <a:path w="6173165" h="6491856">
                <a:moveTo>
                  <a:pt x="0" y="0"/>
                </a:moveTo>
                <a:lnTo>
                  <a:pt x="6173166" y="0"/>
                </a:lnTo>
                <a:lnTo>
                  <a:pt x="6173166" y="6491856"/>
                </a:lnTo>
                <a:lnTo>
                  <a:pt x="0" y="6491856"/>
                </a:lnTo>
                <a:lnTo>
                  <a:pt x="0" y="0"/>
                </a:lnTo>
                <a:close/>
              </a:path>
            </a:pathLst>
          </a:custGeom>
          <a:blipFill>
            <a:blip r:embed="rId3">
              <a:extLst>
                <a:ext uri="{96DAC541-7B7A-43D3-8B79-37D633B846F1}">
                  <asvg:svgBlip xmlns="" xmlns:asvg="http://schemas.microsoft.com/office/drawing/2016/SVG/main" xmlns:lc="http://schemas.openxmlformats.org/drawingml/2006/lockedCanvas" r:embed="rId4"/>
                </a:ext>
              </a:extLst>
            </a:blip>
            <a:stretch>
              <a:fillRect/>
            </a:stretch>
          </a:blipFill>
        </p:spPr>
        <p:txBody>
          <a:bodyPr/>
          <a:lstStyle/>
          <a:p>
            <a:endParaRPr lang="es-419"/>
          </a:p>
        </p:txBody>
      </p:sp>
      <p:grpSp>
        <p:nvGrpSpPr>
          <p:cNvPr id="8" name="Grupo 7"/>
          <p:cNvGrpSpPr/>
          <p:nvPr/>
        </p:nvGrpSpPr>
        <p:grpSpPr>
          <a:xfrm>
            <a:off x="2857500" y="3710941"/>
            <a:ext cx="12573000" cy="1874520"/>
            <a:chOff x="1066800" y="3710941"/>
            <a:chExt cx="12573000" cy="1874520"/>
          </a:xfrm>
        </p:grpSpPr>
        <p:pic>
          <p:nvPicPr>
            <p:cNvPr id="9"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 y="375666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375666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373380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11000" y="3710941"/>
              <a:ext cx="1828800" cy="18288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2400" y="4991100"/>
            <a:ext cx="935313" cy="10248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3800" y="4975861"/>
            <a:ext cx="935313" cy="10248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25200" y="4975860"/>
            <a:ext cx="935313" cy="10248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06600" y="4966335"/>
            <a:ext cx="935313" cy="1024891"/>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6675871" y="6015991"/>
            <a:ext cx="1354858" cy="837473"/>
          </a:xfrm>
          <a:prstGeom prst="rect">
            <a:avLst/>
          </a:prstGeom>
          <a:noFill/>
        </p:spPr>
        <p:txBody>
          <a:bodyPr wrap="none" rtlCol="0">
            <a:spAutoFit/>
          </a:bodyPr>
          <a:lstStyle/>
          <a:p>
            <a:pPr algn="ctr">
              <a:lnSpc>
                <a:spcPct val="150000"/>
              </a:lnSpc>
            </a:pPr>
            <a:r>
              <a:rPr lang="es-419" sz="3600" dirty="0" smtClean="0">
                <a:solidFill>
                  <a:schemeClr val="bg1"/>
                </a:solidFill>
              </a:rPr>
              <a:t>3.10.4</a:t>
            </a:r>
            <a:endParaRPr lang="es-419" sz="3600" dirty="0">
              <a:solidFill>
                <a:schemeClr val="bg1"/>
              </a:solidFill>
            </a:endParaRPr>
          </a:p>
        </p:txBody>
      </p:sp>
      <p:sp>
        <p:nvSpPr>
          <p:cNvPr id="19" name="CuadroTexto 18"/>
          <p:cNvSpPr txBox="1"/>
          <p:nvPr/>
        </p:nvSpPr>
        <p:spPr>
          <a:xfrm>
            <a:off x="10374290" y="6015990"/>
            <a:ext cx="1120820" cy="837473"/>
          </a:xfrm>
          <a:prstGeom prst="rect">
            <a:avLst/>
          </a:prstGeom>
          <a:noFill/>
        </p:spPr>
        <p:txBody>
          <a:bodyPr wrap="none" rtlCol="0">
            <a:spAutoFit/>
          </a:bodyPr>
          <a:lstStyle/>
          <a:p>
            <a:pPr algn="ctr">
              <a:lnSpc>
                <a:spcPct val="150000"/>
              </a:lnSpc>
            </a:pPr>
            <a:r>
              <a:rPr lang="es-419" sz="3600" dirty="0" smtClean="0">
                <a:solidFill>
                  <a:schemeClr val="bg1"/>
                </a:solidFill>
              </a:rPr>
              <a:t>3.4.1</a:t>
            </a:r>
            <a:endParaRPr lang="es-419" sz="3600" dirty="0">
              <a:solidFill>
                <a:schemeClr val="bg1"/>
              </a:solidFill>
            </a:endParaRPr>
          </a:p>
        </p:txBody>
      </p:sp>
      <p:sp>
        <p:nvSpPr>
          <p:cNvPr id="20" name="CuadroTexto 19"/>
          <p:cNvSpPr txBox="1"/>
          <p:nvPr/>
        </p:nvSpPr>
        <p:spPr>
          <a:xfrm>
            <a:off x="13838671" y="6000751"/>
            <a:ext cx="1354858" cy="837473"/>
          </a:xfrm>
          <a:prstGeom prst="rect">
            <a:avLst/>
          </a:prstGeom>
          <a:noFill/>
        </p:spPr>
        <p:txBody>
          <a:bodyPr wrap="none" rtlCol="0">
            <a:spAutoFit/>
          </a:bodyPr>
          <a:lstStyle/>
          <a:p>
            <a:pPr algn="ctr">
              <a:lnSpc>
                <a:spcPct val="150000"/>
              </a:lnSpc>
            </a:pPr>
            <a:r>
              <a:rPr lang="es-419" sz="3600" dirty="0" smtClean="0">
                <a:solidFill>
                  <a:schemeClr val="bg1"/>
                </a:solidFill>
              </a:rPr>
              <a:t>3.10.2</a:t>
            </a:r>
            <a:endParaRPr lang="es-419" sz="3600" dirty="0">
              <a:solidFill>
                <a:schemeClr val="bg1"/>
              </a:solidFill>
            </a:endParaRPr>
          </a:p>
        </p:txBody>
      </p:sp>
      <p:sp>
        <p:nvSpPr>
          <p:cNvPr id="21" name="CuadroTexto 20"/>
          <p:cNvSpPr txBox="1"/>
          <p:nvPr/>
        </p:nvSpPr>
        <p:spPr>
          <a:xfrm>
            <a:off x="3211490" y="6017995"/>
            <a:ext cx="1120820" cy="837473"/>
          </a:xfrm>
          <a:prstGeom prst="rect">
            <a:avLst/>
          </a:prstGeom>
          <a:noFill/>
        </p:spPr>
        <p:txBody>
          <a:bodyPr wrap="none" rtlCol="0">
            <a:spAutoFit/>
          </a:bodyPr>
          <a:lstStyle/>
          <a:p>
            <a:pPr algn="ctr">
              <a:lnSpc>
                <a:spcPct val="150000"/>
              </a:lnSpc>
            </a:pPr>
            <a:r>
              <a:rPr lang="es-419" sz="3600" dirty="0" smtClean="0">
                <a:solidFill>
                  <a:schemeClr val="bg1"/>
                </a:solidFill>
              </a:rPr>
              <a:t>3.7.2</a:t>
            </a:r>
            <a:endParaRPr lang="es-419" sz="3600" dirty="0">
              <a:solidFill>
                <a:schemeClr val="bg1"/>
              </a:solidFill>
            </a:endParaRPr>
          </a:p>
        </p:txBody>
      </p:sp>
    </p:spTree>
    <p:extLst>
      <p:ext uri="{BB962C8B-B14F-4D97-AF65-F5344CB8AC3E}">
        <p14:creationId xmlns:p14="http://schemas.microsoft.com/office/powerpoint/2010/main" val="4063768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17" name="Freeform 2"/>
          <p:cNvSpPr>
            <a:spLocks noChangeAspect="1"/>
          </p:cNvSpPr>
          <p:nvPr/>
        </p:nvSpPr>
        <p:spPr>
          <a:xfrm>
            <a:off x="8144154" y="571500"/>
            <a:ext cx="1999693" cy="2102928"/>
          </a:xfrm>
          <a:custGeom>
            <a:avLst/>
            <a:gdLst/>
            <a:ahLst/>
            <a:cxnLst/>
            <a:rect l="l" t="t" r="r" b="b"/>
            <a:pathLst>
              <a:path w="6173165" h="6491856">
                <a:moveTo>
                  <a:pt x="0" y="0"/>
                </a:moveTo>
                <a:lnTo>
                  <a:pt x="6173166" y="0"/>
                </a:lnTo>
                <a:lnTo>
                  <a:pt x="6173166" y="6491856"/>
                </a:lnTo>
                <a:lnTo>
                  <a:pt x="0" y="6491856"/>
                </a:lnTo>
                <a:lnTo>
                  <a:pt x="0" y="0"/>
                </a:lnTo>
                <a:close/>
              </a:path>
            </a:pathLst>
          </a:custGeom>
          <a:blipFill>
            <a:blip r:embed="rId3">
              <a:extLst>
                <a:ext uri="{96DAC541-7B7A-43D3-8B79-37D633B846F1}">
                  <asvg:svgBlip xmlns="" xmlns:asvg="http://schemas.microsoft.com/office/drawing/2016/SVG/main" xmlns:lc="http://schemas.openxmlformats.org/drawingml/2006/lockedCanvas" r:embed="rId4"/>
                </a:ext>
              </a:extLst>
            </a:blip>
            <a:stretch>
              <a:fillRect/>
            </a:stretch>
          </a:blipFill>
        </p:spPr>
        <p:txBody>
          <a:bodyPr/>
          <a:lstStyle/>
          <a:p>
            <a:endParaRPr lang="es-419"/>
          </a:p>
        </p:txBody>
      </p:sp>
      <p:grpSp>
        <p:nvGrpSpPr>
          <p:cNvPr id="8" name="Grupo 7"/>
          <p:cNvGrpSpPr/>
          <p:nvPr/>
        </p:nvGrpSpPr>
        <p:grpSpPr>
          <a:xfrm>
            <a:off x="2857500" y="3710941"/>
            <a:ext cx="12573000" cy="1874520"/>
            <a:chOff x="1066800" y="3710941"/>
            <a:chExt cx="12573000" cy="1874520"/>
          </a:xfrm>
        </p:grpSpPr>
        <p:pic>
          <p:nvPicPr>
            <p:cNvPr id="9"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800" y="375666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375666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3733801"/>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Yellow project icon (png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811000" y="3710941"/>
              <a:ext cx="1828800" cy="18288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62400" y="4991100"/>
            <a:ext cx="935313" cy="10248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3800" y="4975861"/>
            <a:ext cx="935313" cy="10248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25200" y="4975860"/>
            <a:ext cx="935313" cy="10248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Archivo:Python-logo-notext.svg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06600" y="4966335"/>
            <a:ext cx="935313" cy="1024891"/>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p:cNvSpPr txBox="1"/>
          <p:nvPr/>
        </p:nvSpPr>
        <p:spPr>
          <a:xfrm>
            <a:off x="6675871" y="6015991"/>
            <a:ext cx="1354858" cy="837473"/>
          </a:xfrm>
          <a:prstGeom prst="rect">
            <a:avLst/>
          </a:prstGeom>
          <a:noFill/>
        </p:spPr>
        <p:txBody>
          <a:bodyPr wrap="none" rtlCol="0">
            <a:spAutoFit/>
          </a:bodyPr>
          <a:lstStyle/>
          <a:p>
            <a:pPr algn="ctr">
              <a:lnSpc>
                <a:spcPct val="150000"/>
              </a:lnSpc>
            </a:pPr>
            <a:r>
              <a:rPr lang="es-419" sz="3600" dirty="0" smtClean="0">
                <a:solidFill>
                  <a:schemeClr val="bg1"/>
                </a:solidFill>
              </a:rPr>
              <a:t>3.10.4</a:t>
            </a:r>
            <a:endParaRPr lang="es-419" sz="3600" dirty="0">
              <a:solidFill>
                <a:schemeClr val="bg1"/>
              </a:solidFill>
            </a:endParaRPr>
          </a:p>
        </p:txBody>
      </p:sp>
      <p:sp>
        <p:nvSpPr>
          <p:cNvPr id="19" name="CuadroTexto 18"/>
          <p:cNvSpPr txBox="1"/>
          <p:nvPr/>
        </p:nvSpPr>
        <p:spPr>
          <a:xfrm>
            <a:off x="10374290" y="6015990"/>
            <a:ext cx="1120820" cy="837473"/>
          </a:xfrm>
          <a:prstGeom prst="rect">
            <a:avLst/>
          </a:prstGeom>
          <a:noFill/>
        </p:spPr>
        <p:txBody>
          <a:bodyPr wrap="none" rtlCol="0">
            <a:spAutoFit/>
          </a:bodyPr>
          <a:lstStyle/>
          <a:p>
            <a:pPr algn="ctr">
              <a:lnSpc>
                <a:spcPct val="150000"/>
              </a:lnSpc>
            </a:pPr>
            <a:r>
              <a:rPr lang="es-419" sz="3600" dirty="0" smtClean="0">
                <a:solidFill>
                  <a:schemeClr val="bg1"/>
                </a:solidFill>
              </a:rPr>
              <a:t>3.5.1</a:t>
            </a:r>
            <a:endParaRPr lang="es-419" sz="3600" dirty="0">
              <a:solidFill>
                <a:schemeClr val="bg1"/>
              </a:solidFill>
            </a:endParaRPr>
          </a:p>
        </p:txBody>
      </p:sp>
      <p:sp>
        <p:nvSpPr>
          <p:cNvPr id="20" name="CuadroTexto 19"/>
          <p:cNvSpPr txBox="1"/>
          <p:nvPr/>
        </p:nvSpPr>
        <p:spPr>
          <a:xfrm>
            <a:off x="13838671" y="6000751"/>
            <a:ext cx="1354858" cy="837473"/>
          </a:xfrm>
          <a:prstGeom prst="rect">
            <a:avLst/>
          </a:prstGeom>
          <a:noFill/>
        </p:spPr>
        <p:txBody>
          <a:bodyPr wrap="none" rtlCol="0">
            <a:spAutoFit/>
          </a:bodyPr>
          <a:lstStyle/>
          <a:p>
            <a:pPr algn="ctr">
              <a:lnSpc>
                <a:spcPct val="150000"/>
              </a:lnSpc>
            </a:pPr>
            <a:r>
              <a:rPr lang="es-419" sz="3600" dirty="0" smtClean="0">
                <a:solidFill>
                  <a:schemeClr val="bg1"/>
                </a:solidFill>
              </a:rPr>
              <a:t>3.10.2</a:t>
            </a:r>
            <a:endParaRPr lang="es-419" sz="3600" dirty="0">
              <a:solidFill>
                <a:schemeClr val="bg1"/>
              </a:solidFill>
            </a:endParaRPr>
          </a:p>
        </p:txBody>
      </p:sp>
      <p:sp>
        <p:nvSpPr>
          <p:cNvPr id="21" name="CuadroTexto 20"/>
          <p:cNvSpPr txBox="1"/>
          <p:nvPr/>
        </p:nvSpPr>
        <p:spPr>
          <a:xfrm>
            <a:off x="3211490" y="6017995"/>
            <a:ext cx="1120820" cy="837473"/>
          </a:xfrm>
          <a:prstGeom prst="rect">
            <a:avLst/>
          </a:prstGeom>
          <a:noFill/>
        </p:spPr>
        <p:txBody>
          <a:bodyPr wrap="none" rtlCol="0">
            <a:spAutoFit/>
          </a:bodyPr>
          <a:lstStyle/>
          <a:p>
            <a:pPr algn="ctr">
              <a:lnSpc>
                <a:spcPct val="150000"/>
              </a:lnSpc>
            </a:pPr>
            <a:r>
              <a:rPr lang="es-419" sz="3600" dirty="0" smtClean="0">
                <a:solidFill>
                  <a:schemeClr val="bg1"/>
                </a:solidFill>
              </a:rPr>
              <a:t>3.7.2</a:t>
            </a:r>
            <a:endParaRPr lang="es-419" sz="3600" dirty="0">
              <a:solidFill>
                <a:schemeClr val="bg1"/>
              </a:solidFill>
            </a:endParaRPr>
          </a:p>
        </p:txBody>
      </p:sp>
      <p:pic>
        <p:nvPicPr>
          <p:cNvPr id="12290" name="Picture 2" descr="SciPy - NumFOCU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6057" y="7288002"/>
            <a:ext cx="791686" cy="79168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NE-Python — Neural Data Science in Pyth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28923" y="8343900"/>
            <a:ext cx="1085953" cy="65157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Best Python Libraries For Machine Learning | Blogs | Fireblaze AI School"/>
          <p:cNvPicPr>
            <a:picLocks noChangeAspect="1" noChangeArrowheads="1"/>
          </p:cNvPicPr>
          <p:nvPr/>
        </p:nvPicPr>
        <p:blipFill rotWithShape="1">
          <a:blip r:embed="rId9">
            <a:extLst>
              <a:ext uri="{28A0092B-C50C-407E-A947-70E740481C1C}">
                <a14:useLocalDpi xmlns:a14="http://schemas.microsoft.com/office/drawing/2010/main" val="0"/>
              </a:ext>
            </a:extLst>
          </a:blip>
          <a:srcRect l="41475" t="53984" r="49222" b="29744"/>
          <a:stretch/>
        </p:blipFill>
        <p:spPr bwMode="auto">
          <a:xfrm>
            <a:off x="6896100" y="7150445"/>
            <a:ext cx="9144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Best Python Libraries For Machine Learning | Blogs | Fireblaze AI School"/>
          <p:cNvPicPr>
            <a:picLocks noChangeAspect="1" noChangeArrowheads="1"/>
          </p:cNvPicPr>
          <p:nvPr/>
        </p:nvPicPr>
        <p:blipFill rotWithShape="1">
          <a:blip r:embed="rId9">
            <a:extLst>
              <a:ext uri="{28A0092B-C50C-407E-A947-70E740481C1C}">
                <a14:useLocalDpi xmlns:a14="http://schemas.microsoft.com/office/drawing/2010/main" val="0"/>
              </a:ext>
            </a:extLst>
          </a:blip>
          <a:srcRect l="60929" t="9134" r="30948" b="77165"/>
          <a:stretch/>
        </p:blipFill>
        <p:spPr bwMode="auto">
          <a:xfrm>
            <a:off x="6477000" y="8231707"/>
            <a:ext cx="6096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Best Python Libraries For Machine Learning | Blogs | Fireblaze AI School"/>
          <p:cNvPicPr>
            <a:picLocks noChangeAspect="1" noChangeArrowheads="1"/>
          </p:cNvPicPr>
          <p:nvPr/>
        </p:nvPicPr>
        <p:blipFill rotWithShape="1">
          <a:blip r:embed="rId9">
            <a:extLst>
              <a:ext uri="{28A0092B-C50C-407E-A947-70E740481C1C}">
                <a14:useLocalDpi xmlns:a14="http://schemas.microsoft.com/office/drawing/2010/main" val="0"/>
              </a:ext>
            </a:extLst>
          </a:blip>
          <a:srcRect l="53816" t="39580" r="8614" b="45880"/>
          <a:stretch/>
        </p:blipFill>
        <p:spPr bwMode="auto">
          <a:xfrm>
            <a:off x="9525000" y="8489981"/>
            <a:ext cx="2819400" cy="7277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Best Python Libraries For Machine Learning | Blogs | Fireblaze AI School"/>
          <p:cNvPicPr>
            <a:picLocks noChangeAspect="1" noChangeArrowheads="1"/>
          </p:cNvPicPr>
          <p:nvPr/>
        </p:nvPicPr>
        <p:blipFill rotWithShape="1">
          <a:blip r:embed="rId9">
            <a:extLst>
              <a:ext uri="{28A0092B-C50C-407E-A947-70E740481C1C}">
                <a14:useLocalDpi xmlns:a14="http://schemas.microsoft.com/office/drawing/2010/main" val="0"/>
              </a:ext>
            </a:extLst>
          </a:blip>
          <a:srcRect l="32493" t="76119" r="56338" b="10180"/>
          <a:stretch/>
        </p:blipFill>
        <p:spPr bwMode="auto">
          <a:xfrm>
            <a:off x="7477991" y="8231707"/>
            <a:ext cx="8382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Archivo:Scikit learn logo small.svg - Wikipedia, la enciclopedia lib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28923" y="9259684"/>
            <a:ext cx="1104181" cy="5943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Best Python Libraries For Machine Learning | Blogs | Fireblaze AI School"/>
          <p:cNvPicPr>
            <a:picLocks noChangeAspect="1" noChangeArrowheads="1"/>
          </p:cNvPicPr>
          <p:nvPr/>
        </p:nvPicPr>
        <p:blipFill rotWithShape="1">
          <a:blip r:embed="rId9">
            <a:extLst>
              <a:ext uri="{28A0092B-C50C-407E-A947-70E740481C1C}">
                <a14:useLocalDpi xmlns:a14="http://schemas.microsoft.com/office/drawing/2010/main" val="0"/>
              </a:ext>
            </a:extLst>
          </a:blip>
          <a:srcRect l="38875" t="17435" r="47283" b="61252"/>
          <a:stretch/>
        </p:blipFill>
        <p:spPr bwMode="auto">
          <a:xfrm>
            <a:off x="6951287" y="8995472"/>
            <a:ext cx="804026" cy="8257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Best Python Libraries For Machine Learning | Blogs | Fireblaze AI School"/>
          <p:cNvPicPr>
            <a:picLocks noChangeAspect="1" noChangeArrowheads="1"/>
          </p:cNvPicPr>
          <p:nvPr/>
        </p:nvPicPr>
        <p:blipFill rotWithShape="1">
          <a:blip r:embed="rId9">
            <a:extLst>
              <a:ext uri="{28A0092B-C50C-407E-A947-70E740481C1C}">
                <a14:useLocalDpi xmlns:a14="http://schemas.microsoft.com/office/drawing/2010/main" val="0"/>
              </a:ext>
            </a:extLst>
          </a:blip>
          <a:srcRect l="38875" t="17435" r="47283" b="61252"/>
          <a:stretch/>
        </p:blipFill>
        <p:spPr bwMode="auto">
          <a:xfrm>
            <a:off x="10532687" y="7270947"/>
            <a:ext cx="804026" cy="82579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Best Python Libraries For Machine Learning | Blogs | Fireblaze AI School"/>
          <p:cNvPicPr>
            <a:picLocks noChangeAspect="1" noChangeArrowheads="1"/>
          </p:cNvPicPr>
          <p:nvPr/>
        </p:nvPicPr>
        <p:blipFill rotWithShape="1">
          <a:blip r:embed="rId9">
            <a:extLst>
              <a:ext uri="{28A0092B-C50C-407E-A947-70E740481C1C}">
                <a14:useLocalDpi xmlns:a14="http://schemas.microsoft.com/office/drawing/2010/main" val="0"/>
              </a:ext>
            </a:extLst>
          </a:blip>
          <a:srcRect l="20720" t="-821" r="62226" b="65421"/>
          <a:stretch/>
        </p:blipFill>
        <p:spPr bwMode="auto">
          <a:xfrm>
            <a:off x="14020800" y="7113943"/>
            <a:ext cx="990600" cy="1371599"/>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seaborn Logo PNG Vector (SVG) Free Downloa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114087" y="8742396"/>
            <a:ext cx="814468" cy="81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020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TextBox 7"/>
          <p:cNvSpPr txBox="1"/>
          <p:nvPr/>
        </p:nvSpPr>
        <p:spPr>
          <a:xfrm>
            <a:off x="2096887" y="1104900"/>
            <a:ext cx="14094227" cy="1254061"/>
          </a:xfrm>
          <a:prstGeom prst="rect">
            <a:avLst/>
          </a:prstGeom>
        </p:spPr>
        <p:txBody>
          <a:bodyPr lIns="0" tIns="0" rIns="0" bIns="0" rtlCol="0" anchor="t">
            <a:spAutoFit/>
          </a:bodyPr>
          <a:lstStyle/>
          <a:p>
            <a:pPr marL="0" lvl="0" indent="0" algn="ctr">
              <a:lnSpc>
                <a:spcPts val="9600"/>
              </a:lnSpc>
              <a:spcBef>
                <a:spcPct val="0"/>
              </a:spcBef>
            </a:pPr>
            <a:r>
              <a:rPr lang="en-US" sz="8800" dirty="0" smtClean="0">
                <a:solidFill>
                  <a:srgbClr val="FFDE59"/>
                </a:solidFill>
                <a:latin typeface="Agrandir Narrow Bold"/>
              </a:rPr>
              <a:t>VENV</a:t>
            </a:r>
            <a:endParaRPr lang="en-US" sz="8800" dirty="0">
              <a:solidFill>
                <a:srgbClr val="FFDE59"/>
              </a:solidFill>
              <a:latin typeface="Agrandir Narrow Bold"/>
            </a:endParaRPr>
          </a:p>
        </p:txBody>
      </p:sp>
      <p:pic>
        <p:nvPicPr>
          <p:cNvPr id="14338" name="Picture 2" descr="Python Virtual Environments (ven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2933700"/>
            <a:ext cx="10591800" cy="595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083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5" name="Grupo 4"/>
          <p:cNvGrpSpPr/>
          <p:nvPr/>
        </p:nvGrpSpPr>
        <p:grpSpPr>
          <a:xfrm>
            <a:off x="2095500" y="3962400"/>
            <a:ext cx="14097000" cy="2362200"/>
            <a:chOff x="1905000" y="2705100"/>
            <a:chExt cx="14097000" cy="2362200"/>
          </a:xfrm>
        </p:grpSpPr>
        <p:pic>
          <p:nvPicPr>
            <p:cNvPr id="15364" name="Picture 4" descr="Terminal window blank | MacRumors Forums"/>
            <p:cNvPicPr>
              <a:picLocks noChangeAspect="1" noChangeArrowheads="1"/>
            </p:cNvPicPr>
            <p:nvPr/>
          </p:nvPicPr>
          <p:blipFill rotWithShape="1">
            <a:blip r:embed="rId3">
              <a:extLst>
                <a:ext uri="{28A0092B-C50C-407E-A947-70E740481C1C}">
                  <a14:useLocalDpi xmlns:a14="http://schemas.microsoft.com/office/drawing/2010/main" val="0"/>
                </a:ext>
              </a:extLst>
            </a:blip>
            <a:srcRect b="75015"/>
            <a:stretch/>
          </p:blipFill>
          <p:spPr bwMode="auto">
            <a:xfrm>
              <a:off x="1905000" y="2705100"/>
              <a:ext cx="14097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3276600" y="3978414"/>
              <a:ext cx="10287000" cy="707886"/>
            </a:xfrm>
            <a:prstGeom prst="rect">
              <a:avLst/>
            </a:prstGeom>
            <a:noFill/>
          </p:spPr>
          <p:txBody>
            <a:bodyPr wrap="square" rtlCol="0">
              <a:spAutoFit/>
            </a:bodyPr>
            <a:lstStyle/>
            <a:p>
              <a:r>
                <a:rPr lang="es-419" sz="4000" b="1" dirty="0" err="1" smtClean="0">
                  <a:latin typeface="Consolas" panose="020B0609020204030204" pitchFamily="49" charset="0"/>
                </a:rPr>
                <a:t>python</a:t>
              </a:r>
              <a:r>
                <a:rPr lang="es-419" sz="4000" b="1" dirty="0" smtClean="0">
                  <a:latin typeface="Consolas" panose="020B0609020204030204" pitchFamily="49" charset="0"/>
                </a:rPr>
                <a:t> 3.x –m </a:t>
              </a:r>
              <a:r>
                <a:rPr lang="es-419" sz="4000" b="1" dirty="0" err="1" smtClean="0">
                  <a:latin typeface="Consolas" panose="020B0609020204030204" pitchFamily="49" charset="0"/>
                </a:rPr>
                <a:t>venv</a:t>
              </a:r>
              <a:r>
                <a:rPr lang="es-419" sz="4000" b="1" dirty="0" smtClean="0">
                  <a:latin typeface="Consolas" panose="020B0609020204030204" pitchFamily="49" charset="0"/>
                </a:rPr>
                <a:t> </a:t>
              </a:r>
              <a:r>
                <a:rPr lang="es-419" sz="4000" b="1" dirty="0" err="1" smtClean="0">
                  <a:latin typeface="Consolas" panose="020B0609020204030204" pitchFamily="49" charset="0"/>
                </a:rPr>
                <a:t>env-name</a:t>
              </a:r>
              <a:endParaRPr lang="es-419" sz="4000" b="1" dirty="0">
                <a:latin typeface="Consolas" panose="020B0609020204030204" pitchFamily="49" charset="0"/>
              </a:endParaRPr>
            </a:p>
          </p:txBody>
        </p:sp>
        <p:sp>
          <p:nvSpPr>
            <p:cNvPr id="3" name="Rectángulo 2"/>
            <p:cNvSpPr/>
            <p:nvPr/>
          </p:nvSpPr>
          <p:spPr>
            <a:xfrm>
              <a:off x="2819400" y="3771900"/>
              <a:ext cx="533400" cy="5101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spTree>
    <p:extLst>
      <p:ext uri="{BB962C8B-B14F-4D97-AF65-F5344CB8AC3E}">
        <p14:creationId xmlns:p14="http://schemas.microsoft.com/office/powerpoint/2010/main" val="3826562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5" name="Grupo 4"/>
          <p:cNvGrpSpPr/>
          <p:nvPr/>
        </p:nvGrpSpPr>
        <p:grpSpPr>
          <a:xfrm>
            <a:off x="2095500" y="1333500"/>
            <a:ext cx="14097000" cy="2362200"/>
            <a:chOff x="1905000" y="2705100"/>
            <a:chExt cx="14097000" cy="2362200"/>
          </a:xfrm>
        </p:grpSpPr>
        <p:pic>
          <p:nvPicPr>
            <p:cNvPr id="15364" name="Picture 4" descr="Terminal window blank | MacRumors Forums"/>
            <p:cNvPicPr>
              <a:picLocks noChangeAspect="1" noChangeArrowheads="1"/>
            </p:cNvPicPr>
            <p:nvPr/>
          </p:nvPicPr>
          <p:blipFill rotWithShape="1">
            <a:blip r:embed="rId3">
              <a:extLst>
                <a:ext uri="{28A0092B-C50C-407E-A947-70E740481C1C}">
                  <a14:useLocalDpi xmlns:a14="http://schemas.microsoft.com/office/drawing/2010/main" val="0"/>
                </a:ext>
              </a:extLst>
            </a:blip>
            <a:srcRect b="75015"/>
            <a:stretch/>
          </p:blipFill>
          <p:spPr bwMode="auto">
            <a:xfrm>
              <a:off x="1905000" y="2705100"/>
              <a:ext cx="14097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3276600" y="3978414"/>
              <a:ext cx="10287000" cy="707886"/>
            </a:xfrm>
            <a:prstGeom prst="rect">
              <a:avLst/>
            </a:prstGeom>
            <a:noFill/>
          </p:spPr>
          <p:txBody>
            <a:bodyPr wrap="square" rtlCol="0">
              <a:spAutoFit/>
            </a:bodyPr>
            <a:lstStyle/>
            <a:p>
              <a:r>
                <a:rPr lang="es-419" sz="4000" b="1" dirty="0" err="1" smtClean="0">
                  <a:latin typeface="Consolas" panose="020B0609020204030204" pitchFamily="49" charset="0"/>
                </a:rPr>
                <a:t>source</a:t>
              </a:r>
              <a:r>
                <a:rPr lang="es-419" sz="4000" b="1" dirty="0" smtClean="0">
                  <a:latin typeface="Consolas" panose="020B0609020204030204" pitchFamily="49" charset="0"/>
                </a:rPr>
                <a:t> </a:t>
              </a:r>
              <a:r>
                <a:rPr lang="es-419" sz="4000" b="1" dirty="0" err="1" smtClean="0">
                  <a:latin typeface="Consolas" panose="020B0609020204030204" pitchFamily="49" charset="0"/>
                </a:rPr>
                <a:t>path</a:t>
              </a:r>
              <a:r>
                <a:rPr lang="es-419" sz="4000" b="1" dirty="0" smtClean="0">
                  <a:latin typeface="Consolas" panose="020B0609020204030204" pitchFamily="49" charset="0"/>
                </a:rPr>
                <a:t>-to-</a:t>
              </a:r>
              <a:r>
                <a:rPr lang="es-419" sz="4000" b="1" dirty="0" err="1" smtClean="0">
                  <a:latin typeface="Consolas" panose="020B0609020204030204" pitchFamily="49" charset="0"/>
                </a:rPr>
                <a:t>venv</a:t>
              </a:r>
              <a:r>
                <a:rPr lang="es-419" sz="4000" b="1" dirty="0" smtClean="0">
                  <a:latin typeface="Consolas" panose="020B0609020204030204" pitchFamily="49" charset="0"/>
                </a:rPr>
                <a:t>/</a:t>
              </a:r>
              <a:r>
                <a:rPr lang="es-419" sz="4000" b="1" dirty="0" err="1" smtClean="0">
                  <a:latin typeface="Consolas" panose="020B0609020204030204" pitchFamily="49" charset="0"/>
                </a:rPr>
                <a:t>bin</a:t>
              </a:r>
              <a:r>
                <a:rPr lang="es-419" sz="4000" b="1" dirty="0" smtClean="0">
                  <a:latin typeface="Consolas" panose="020B0609020204030204" pitchFamily="49" charset="0"/>
                </a:rPr>
                <a:t>/</a:t>
              </a:r>
              <a:r>
                <a:rPr lang="es-419" sz="4000" b="1" dirty="0" err="1" smtClean="0">
                  <a:latin typeface="Consolas" panose="020B0609020204030204" pitchFamily="49" charset="0"/>
                </a:rPr>
                <a:t>activate</a:t>
              </a:r>
              <a:endParaRPr lang="es-419" sz="4000" b="1" dirty="0">
                <a:latin typeface="Consolas" panose="020B0609020204030204" pitchFamily="49" charset="0"/>
              </a:endParaRPr>
            </a:p>
          </p:txBody>
        </p:sp>
        <p:sp>
          <p:nvSpPr>
            <p:cNvPr id="3" name="Rectángulo 2"/>
            <p:cNvSpPr/>
            <p:nvPr/>
          </p:nvSpPr>
          <p:spPr>
            <a:xfrm>
              <a:off x="2819400" y="3771900"/>
              <a:ext cx="533400" cy="5101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grpSp>
        <p:nvGrpSpPr>
          <p:cNvPr id="6" name="Grupo 5"/>
          <p:cNvGrpSpPr/>
          <p:nvPr/>
        </p:nvGrpSpPr>
        <p:grpSpPr>
          <a:xfrm>
            <a:off x="2095500" y="5829300"/>
            <a:ext cx="14097000" cy="2362200"/>
            <a:chOff x="1905000" y="2705100"/>
            <a:chExt cx="14097000" cy="2362200"/>
          </a:xfrm>
        </p:grpSpPr>
        <p:pic>
          <p:nvPicPr>
            <p:cNvPr id="7" name="Picture 4" descr="Terminal window blank | MacRumors Forums"/>
            <p:cNvPicPr>
              <a:picLocks noChangeAspect="1" noChangeArrowheads="1"/>
            </p:cNvPicPr>
            <p:nvPr/>
          </p:nvPicPr>
          <p:blipFill rotWithShape="1">
            <a:blip r:embed="rId3">
              <a:extLst>
                <a:ext uri="{28A0092B-C50C-407E-A947-70E740481C1C}">
                  <a14:useLocalDpi xmlns:a14="http://schemas.microsoft.com/office/drawing/2010/main" val="0"/>
                </a:ext>
              </a:extLst>
            </a:blip>
            <a:srcRect b="75015"/>
            <a:stretch/>
          </p:blipFill>
          <p:spPr bwMode="auto">
            <a:xfrm>
              <a:off x="1905000" y="2705100"/>
              <a:ext cx="14097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3276600" y="3978414"/>
              <a:ext cx="10287000" cy="707886"/>
            </a:xfrm>
            <a:prstGeom prst="rect">
              <a:avLst/>
            </a:prstGeom>
            <a:noFill/>
          </p:spPr>
          <p:txBody>
            <a:bodyPr wrap="square" rtlCol="0">
              <a:spAutoFit/>
            </a:bodyPr>
            <a:lstStyle/>
            <a:p>
              <a:r>
                <a:rPr lang="es-419" sz="4000" b="1" dirty="0" err="1" smtClean="0">
                  <a:latin typeface="Consolas" panose="020B0609020204030204" pitchFamily="49" charset="0"/>
                </a:rPr>
                <a:t>source</a:t>
              </a:r>
              <a:r>
                <a:rPr lang="es-419" sz="4000" b="1" dirty="0" smtClean="0">
                  <a:latin typeface="Consolas" panose="020B0609020204030204" pitchFamily="49" charset="0"/>
                </a:rPr>
                <a:t> </a:t>
              </a:r>
              <a:r>
                <a:rPr lang="es-419" sz="4000" b="1" dirty="0" err="1" smtClean="0">
                  <a:latin typeface="Consolas" panose="020B0609020204030204" pitchFamily="49" charset="0"/>
                </a:rPr>
                <a:t>path</a:t>
              </a:r>
              <a:r>
                <a:rPr lang="es-419" sz="4000" b="1" dirty="0" smtClean="0">
                  <a:latin typeface="Consolas" panose="020B0609020204030204" pitchFamily="49" charset="0"/>
                </a:rPr>
                <a:t>-to-</a:t>
              </a:r>
              <a:r>
                <a:rPr lang="es-419" sz="4000" b="1" dirty="0" err="1" smtClean="0">
                  <a:latin typeface="Consolas" panose="020B0609020204030204" pitchFamily="49" charset="0"/>
                </a:rPr>
                <a:t>venv</a:t>
              </a:r>
              <a:r>
                <a:rPr lang="es-419" sz="4000" b="1" dirty="0" smtClean="0">
                  <a:latin typeface="Consolas" panose="020B0609020204030204" pitchFamily="49" charset="0"/>
                </a:rPr>
                <a:t>/Scripts/</a:t>
              </a:r>
              <a:r>
                <a:rPr lang="es-419" sz="4000" b="1" dirty="0" err="1" smtClean="0">
                  <a:latin typeface="Consolas" panose="020B0609020204030204" pitchFamily="49" charset="0"/>
                </a:rPr>
                <a:t>activate</a:t>
              </a:r>
              <a:endParaRPr lang="es-419" sz="4000" b="1" dirty="0">
                <a:latin typeface="Consolas" panose="020B0609020204030204" pitchFamily="49" charset="0"/>
              </a:endParaRPr>
            </a:p>
          </p:txBody>
        </p:sp>
        <p:sp>
          <p:nvSpPr>
            <p:cNvPr id="9" name="Rectángulo 8"/>
            <p:cNvSpPr/>
            <p:nvPr/>
          </p:nvSpPr>
          <p:spPr>
            <a:xfrm>
              <a:off x="2819400" y="3771900"/>
              <a:ext cx="533400" cy="51010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grpSp>
      <p:pic>
        <p:nvPicPr>
          <p:cNvPr id="16388" name="Picture 4" descr="Logotipo de mac os - Iconos gratis de computadora"/>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4760388" y="1333500"/>
            <a:ext cx="866962" cy="86696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Linux Logo and symbol, meaning, history, PNG, bran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41635" y="3100333"/>
            <a:ext cx="1284165" cy="1418486"/>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Windows Logo, symbol, meaning, history, PNG, bra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48665" y="7810500"/>
            <a:ext cx="1598789" cy="89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783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sp>
        <p:nvSpPr>
          <p:cNvPr id="3" name="AutoShape 3"/>
          <p:cNvSpPr/>
          <p:nvPr/>
        </p:nvSpPr>
        <p:spPr>
          <a:xfrm>
            <a:off x="7088084" y="7230209"/>
            <a:ext cx="4111832" cy="0"/>
          </a:xfrm>
          <a:prstGeom prst="line">
            <a:avLst/>
          </a:prstGeom>
          <a:ln w="676275" cap="rnd">
            <a:solidFill>
              <a:srgbClr val="FFDE59"/>
            </a:solidFill>
            <a:prstDash val="solid"/>
            <a:headEnd type="none" w="sm" len="sm"/>
            <a:tailEnd type="none" w="sm" len="sm"/>
          </a:ln>
        </p:spPr>
      </p:sp>
      <p:sp>
        <p:nvSpPr>
          <p:cNvPr id="4" name="TextBox 4"/>
          <p:cNvSpPr txBox="1"/>
          <p:nvPr/>
        </p:nvSpPr>
        <p:spPr>
          <a:xfrm>
            <a:off x="7351017" y="7022246"/>
            <a:ext cx="3585966" cy="396875"/>
          </a:xfrm>
          <a:prstGeom prst="rect">
            <a:avLst/>
          </a:prstGeom>
        </p:spPr>
        <p:txBody>
          <a:bodyPr lIns="0" tIns="0" rIns="0" bIns="0" rtlCol="0" anchor="t">
            <a:spAutoFit/>
          </a:bodyPr>
          <a:lstStyle/>
          <a:p>
            <a:pPr algn="ctr">
              <a:lnSpc>
                <a:spcPts val="2499"/>
              </a:lnSpc>
            </a:pPr>
            <a:r>
              <a:rPr lang="en-US" sz="2499">
                <a:solidFill>
                  <a:srgbClr val="000000"/>
                </a:solidFill>
                <a:latin typeface="Agrandir Narrow Bold"/>
              </a:rPr>
              <a:t>ayvazquez@itba.edu.ar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6146" name="Picture 2" descr="File:Google Colaboratory SVG Logo.svg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679" y="2421319"/>
            <a:ext cx="8840643" cy="544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884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7174" name="Picture 6" descr="Visual Studio Code icon PNG and SVG Vector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2714625"/>
            <a:ext cx="4876800" cy="485775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Download Download, Download Now, Download Icon. Royalty-Free Stock  Illustration Image - Pixabay">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86487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936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3" name="Picture 4" descr="Git - Logo Downloads"/>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a:stretch>
            <a:fillRect/>
          </a:stretch>
        </p:blipFill>
        <p:spPr bwMode="auto">
          <a:xfrm>
            <a:off x="4810125" y="3333750"/>
            <a:ext cx="866775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Download Download, Download Now, Download Icon. Royalty-Free Stock  Illustration Image - Pixabay">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86487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8650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5" name="Freeform 2"/>
          <p:cNvSpPr/>
          <p:nvPr/>
        </p:nvSpPr>
        <p:spPr>
          <a:xfrm>
            <a:off x="6057417" y="1897572"/>
            <a:ext cx="6173165" cy="6491856"/>
          </a:xfrm>
          <a:custGeom>
            <a:avLst/>
            <a:gdLst/>
            <a:ahLst/>
            <a:cxnLst/>
            <a:rect l="l" t="t" r="r" b="b"/>
            <a:pathLst>
              <a:path w="6173165" h="6491856">
                <a:moveTo>
                  <a:pt x="0" y="0"/>
                </a:moveTo>
                <a:lnTo>
                  <a:pt x="6173166" y="0"/>
                </a:lnTo>
                <a:lnTo>
                  <a:pt x="6173166" y="6491856"/>
                </a:lnTo>
                <a:lnTo>
                  <a:pt x="0" y="6491856"/>
                </a:lnTo>
                <a:lnTo>
                  <a:pt x="0" y="0"/>
                </a:lnTo>
                <a:close/>
              </a:path>
            </a:pathLst>
          </a:custGeom>
          <a:blipFill>
            <a:blip r:embed="rId3">
              <a:extLst>
                <a:ext uri="{96DAC541-7B7A-43D3-8B79-37D633B846F1}">
                  <asvg:svgBlip xmlns="" xmlns:asvg="http://schemas.microsoft.com/office/drawing/2016/SVG/main" xmlns:lc="http://schemas.openxmlformats.org/drawingml/2006/lockedCanvas" r:embed="rId4"/>
                </a:ext>
              </a:extLst>
            </a:blip>
            <a:stretch>
              <a:fillRect/>
            </a:stretch>
          </a:blipFill>
        </p:spPr>
        <p:txBody>
          <a:bodyPr/>
          <a:lstStyle/>
          <a:p>
            <a:endParaRPr lang="es-419"/>
          </a:p>
        </p:txBody>
      </p:sp>
    </p:spTree>
    <p:extLst>
      <p:ext uri="{BB962C8B-B14F-4D97-AF65-F5344CB8AC3E}">
        <p14:creationId xmlns:p14="http://schemas.microsoft.com/office/powerpoint/2010/main" val="82996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2989064"/>
            <a:ext cx="14094227" cy="4308872"/>
          </a:xfrm>
          <a:prstGeom prst="rect">
            <a:avLst/>
          </a:prstGeom>
        </p:spPr>
        <p:txBody>
          <a:bodyPr lIns="0" tIns="0" rIns="0" bIns="0" rtlCol="0" anchor="ctr">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3000" b="0" i="0" u="none" strike="noStrike" kern="1200" cap="none" spc="0" normalizeH="0" baseline="0" noProof="0" dirty="0" smtClean="0">
                <a:ln>
                  <a:noFill/>
                </a:ln>
                <a:solidFill>
                  <a:srgbClr val="FFFFFF"/>
                </a:solidFill>
                <a:effectLst/>
                <a:uLnTx/>
                <a:uFillTx/>
                <a:latin typeface="Agrandir Narrow Bold"/>
                <a:ea typeface="+mn-ea"/>
                <a:cs typeface="+mn-cs"/>
              </a:rPr>
              <a:t>CONTROL DE </a:t>
            </a:r>
            <a:r>
              <a:rPr kumimoji="0" lang="en-US" sz="15000" b="0" i="0" u="none" strike="noStrike" kern="1200" cap="none" spc="0" normalizeH="0" baseline="0" noProof="0" dirty="0" smtClean="0">
                <a:ln>
                  <a:noFill/>
                </a:ln>
                <a:solidFill>
                  <a:srgbClr val="FFFFFF"/>
                </a:solidFill>
                <a:effectLst/>
                <a:uLnTx/>
                <a:uFillTx/>
                <a:latin typeface="Agrandir Narrow Bold"/>
                <a:ea typeface="+mn-ea"/>
                <a:cs typeface="+mn-cs"/>
              </a:rPr>
              <a:t>VERSIONES</a:t>
            </a:r>
            <a:endParaRPr kumimoji="0" lang="en-US" sz="15000" b="0" i="0" u="none" strike="noStrike" kern="1200" cap="none" spc="0" normalizeH="0" baseline="0" noProof="0" dirty="0">
              <a:ln>
                <a:noFill/>
              </a:ln>
              <a:solidFill>
                <a:srgbClr val="FFFFFF"/>
              </a:solidFill>
              <a:effectLst/>
              <a:uLnTx/>
              <a:uFillTx/>
              <a:latin typeface="Agrandir Narrow Bold"/>
              <a:ea typeface="+mn-ea"/>
              <a:cs typeface="+mn-cs"/>
            </a:endParaRPr>
          </a:p>
        </p:txBody>
      </p:sp>
      <p:sp>
        <p:nvSpPr>
          <p:cNvPr id="3" name="Freeform 10"/>
          <p:cNvSpPr/>
          <p:nvPr/>
        </p:nvSpPr>
        <p:spPr>
          <a:xfrm>
            <a:off x="16154400" y="8947121"/>
            <a:ext cx="631371" cy="631371"/>
          </a:xfrm>
          <a:custGeom>
            <a:avLst/>
            <a:gdLst/>
            <a:ahLst/>
            <a:cxnLst/>
            <a:rect l="l" t="t" r="r" b="b"/>
            <a:pathLst>
              <a:path w="631371" h="631371">
                <a:moveTo>
                  <a:pt x="0" y="0"/>
                </a:moveTo>
                <a:lnTo>
                  <a:pt x="631371" y="0"/>
                </a:lnTo>
                <a:lnTo>
                  <a:pt x="631371" y="631372"/>
                </a:lnTo>
                <a:lnTo>
                  <a:pt x="0" y="631372"/>
                </a:lnTo>
                <a:lnTo>
                  <a:pt x="0" y="0"/>
                </a:lnTo>
                <a:close/>
              </a:path>
            </a:pathLst>
          </a:custGeom>
          <a:blipFill>
            <a:blip r:embed="rId3">
              <a:extLst>
                <a:ext uri="{96DAC541-7B7A-43D3-8B79-37D633B846F1}">
                  <asvg:svgBlip xmlns="" xmlns:asvg="http://schemas.microsoft.com/office/drawing/2016/SVG/main" r:embed="rId12"/>
                </a:ext>
              </a:extLst>
            </a:blip>
            <a:stretch>
              <a:fillRect/>
            </a:stretch>
          </a:blipFill>
        </p:spPr>
      </p:sp>
      <p:sp>
        <p:nvSpPr>
          <p:cNvPr id="4" name="Freeform 11"/>
          <p:cNvSpPr/>
          <p:nvPr/>
        </p:nvSpPr>
        <p:spPr>
          <a:xfrm>
            <a:off x="838200" y="800100"/>
            <a:ext cx="583200" cy="563053"/>
          </a:xfrm>
          <a:custGeom>
            <a:avLst/>
            <a:gdLst/>
            <a:ahLst/>
            <a:cxnLst/>
            <a:rect l="l" t="t" r="r" b="b"/>
            <a:pathLst>
              <a:path w="583200" h="563053">
                <a:moveTo>
                  <a:pt x="0" y="0"/>
                </a:moveTo>
                <a:lnTo>
                  <a:pt x="583200" y="0"/>
                </a:lnTo>
                <a:lnTo>
                  <a:pt x="583200" y="563053"/>
                </a:lnTo>
                <a:lnTo>
                  <a:pt x="0" y="563053"/>
                </a:lnTo>
                <a:lnTo>
                  <a:pt x="0" y="0"/>
                </a:lnTo>
                <a:close/>
              </a:path>
            </a:pathLst>
          </a:custGeom>
          <a:blipFill>
            <a:blip r:embed="rId13">
              <a:extLst>
                <a:ext uri="{96DAC541-7B7A-43D3-8B79-37D633B846F1}">
                  <asvg:svgBlip xmlns="" xmlns:asvg="http://schemas.microsoft.com/office/drawing/2016/SVG/main" r:embed="rId14"/>
                </a:ext>
              </a:extLst>
            </a:blip>
            <a:stretch>
              <a:fillRect/>
            </a:stretch>
          </a:blipFill>
        </p:spPr>
      </p:sp>
      <p:sp>
        <p:nvSpPr>
          <p:cNvPr id="5" name="Freeform 2"/>
          <p:cNvSpPr/>
          <p:nvPr/>
        </p:nvSpPr>
        <p:spPr>
          <a:xfrm>
            <a:off x="2096887" y="6802477"/>
            <a:ext cx="914401" cy="926057"/>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719790" t="-137894" r="-53791" b="-469813"/>
            </a:stretch>
          </a:blipFill>
        </p:spPr>
      </p:sp>
      <p:sp>
        <p:nvSpPr>
          <p:cNvPr id="6" name="Freeform 2"/>
          <p:cNvSpPr/>
          <p:nvPr/>
        </p:nvSpPr>
        <p:spPr>
          <a:xfrm>
            <a:off x="8349739" y="654079"/>
            <a:ext cx="609600" cy="6858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967182" t="-441750" r="-243184" b="-413888"/>
            </a:stretch>
          </a:blipFill>
        </p:spPr>
      </p:sp>
      <p:sp>
        <p:nvSpPr>
          <p:cNvPr id="7" name="Freeform 2"/>
          <p:cNvSpPr/>
          <p:nvPr/>
        </p:nvSpPr>
        <p:spPr>
          <a:xfrm>
            <a:off x="12225470" y="8576686"/>
            <a:ext cx="838200"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103410" t="-379613" r="-749588" b="-302272"/>
            </a:stretch>
          </a:blipFill>
        </p:spPr>
      </p:sp>
      <p:sp>
        <p:nvSpPr>
          <p:cNvPr id="8" name="Freeform 2"/>
          <p:cNvSpPr/>
          <p:nvPr/>
        </p:nvSpPr>
        <p:spPr>
          <a:xfrm>
            <a:off x="4533900" y="1282422"/>
            <a:ext cx="533400" cy="609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62499" t="-709474" r="-1135067" b="-265620"/>
            </a:stretch>
          </a:blipFill>
        </p:spPr>
      </p:sp>
      <p:sp>
        <p:nvSpPr>
          <p:cNvPr id="9" name="Freeform 2"/>
          <p:cNvSpPr/>
          <p:nvPr/>
        </p:nvSpPr>
        <p:spPr>
          <a:xfrm>
            <a:off x="747321" y="8746671"/>
            <a:ext cx="762001"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763749" t="-215977" r="-184549" b="-465907"/>
            </a:stretch>
          </a:blipFill>
        </p:spPr>
      </p:sp>
      <p:sp>
        <p:nvSpPr>
          <p:cNvPr id="10" name="Freeform 2"/>
          <p:cNvSpPr/>
          <p:nvPr/>
        </p:nvSpPr>
        <p:spPr>
          <a:xfrm>
            <a:off x="16785771" y="662526"/>
            <a:ext cx="914400"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03125" t="-361431" r="-570457" b="-320455"/>
            </a:stretch>
          </a:blipFill>
        </p:spPr>
      </p:sp>
      <p:sp>
        <p:nvSpPr>
          <p:cNvPr id="11" name="Freeform 2"/>
          <p:cNvSpPr/>
          <p:nvPr/>
        </p:nvSpPr>
        <p:spPr>
          <a:xfrm>
            <a:off x="1128321" y="3616498"/>
            <a:ext cx="609601" cy="609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804683" t="-659474" r="-405683" b="-315621"/>
            </a:stretch>
          </a:blipFill>
        </p:spPr>
      </p:sp>
      <p:sp>
        <p:nvSpPr>
          <p:cNvPr id="12" name="Freeform 2"/>
          <p:cNvSpPr/>
          <p:nvPr/>
        </p:nvSpPr>
        <p:spPr>
          <a:xfrm>
            <a:off x="9566803" y="8245509"/>
            <a:ext cx="457200" cy="609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56250" t="-396969" r="-1390914" b="-578122"/>
            </a:stretch>
          </a:blipFill>
        </p:spPr>
      </p:sp>
      <p:sp>
        <p:nvSpPr>
          <p:cNvPr id="13" name="Freeform 2"/>
          <p:cNvSpPr/>
          <p:nvPr/>
        </p:nvSpPr>
        <p:spPr>
          <a:xfrm>
            <a:off x="15456901" y="3768898"/>
            <a:ext cx="990600" cy="9144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641347" t="-397978" r="-65031" b="-218753"/>
            </a:stretch>
          </a:blipFill>
        </p:spPr>
      </p:sp>
      <p:sp>
        <p:nvSpPr>
          <p:cNvPr id="14" name="Freeform 2"/>
          <p:cNvSpPr/>
          <p:nvPr/>
        </p:nvSpPr>
        <p:spPr>
          <a:xfrm>
            <a:off x="5720848" y="8348086"/>
            <a:ext cx="762001" cy="8382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733751" t="-61431" r="-214547" b="-620455"/>
            </a:stretch>
          </a:blipFill>
        </p:spPr>
      </p:sp>
      <p:sp>
        <p:nvSpPr>
          <p:cNvPr id="15" name="Freeform 2"/>
          <p:cNvSpPr/>
          <p:nvPr/>
        </p:nvSpPr>
        <p:spPr>
          <a:xfrm>
            <a:off x="16671889" y="6420570"/>
            <a:ext cx="762000" cy="6858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253750" t="-63971" r="-694546" b="-791668"/>
            </a:stretch>
          </a:blipFill>
        </p:spPr>
      </p:sp>
      <p:sp>
        <p:nvSpPr>
          <p:cNvPr id="16" name="Freeform 2"/>
          <p:cNvSpPr/>
          <p:nvPr/>
        </p:nvSpPr>
        <p:spPr>
          <a:xfrm>
            <a:off x="12644570" y="1050891"/>
            <a:ext cx="990601" cy="990600"/>
          </a:xfrm>
          <a:custGeom>
            <a:avLst/>
            <a:gdLst/>
            <a:ahLst/>
            <a:cxnLst/>
            <a:rect l="l" t="t" r="r" b="b"/>
            <a:pathLst>
              <a:path w="7988026" h="6553767">
                <a:moveTo>
                  <a:pt x="0" y="0"/>
                </a:moveTo>
                <a:lnTo>
                  <a:pt x="7988026" y="0"/>
                </a:lnTo>
                <a:lnTo>
                  <a:pt x="7988026" y="6553767"/>
                </a:lnTo>
                <a:lnTo>
                  <a:pt x="0" y="6553767"/>
                </a:lnTo>
                <a:lnTo>
                  <a:pt x="0" y="0"/>
                </a:lnTo>
                <a:close/>
              </a:path>
            </a:pathLst>
          </a:custGeom>
          <a:blipFill>
            <a:blip r:embed="rId15"/>
            <a:srcRect/>
            <a:stretch>
              <a:fillRect l="-556731" t="-436600" r="-149651" b="-124996"/>
            </a:stretch>
          </a:blipFill>
        </p:spPr>
      </p:sp>
    </p:spTree>
    <p:extLst>
      <p:ext uri="{BB962C8B-B14F-4D97-AF65-F5344CB8AC3E}">
        <p14:creationId xmlns:p14="http://schemas.microsoft.com/office/powerpoint/2010/main" val="433388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CuadroTexto 3"/>
          <p:cNvSpPr txBox="1"/>
          <p:nvPr/>
        </p:nvSpPr>
        <p:spPr>
          <a:xfrm>
            <a:off x="2889725" y="1333500"/>
            <a:ext cx="12508552" cy="3332579"/>
          </a:xfrm>
          <a:prstGeom prst="rect">
            <a:avLst/>
          </a:prstGeom>
          <a:noFill/>
        </p:spPr>
        <p:txBody>
          <a:bodyPr wrap="none" rtlCol="0">
            <a:spAutoFit/>
          </a:bodyPr>
          <a:lstStyle/>
          <a:p>
            <a:pPr algn="ctr">
              <a:lnSpc>
                <a:spcPct val="150000"/>
              </a:lnSpc>
            </a:pPr>
            <a:r>
              <a:rPr lang="es-419" sz="3600" dirty="0" smtClean="0">
                <a:solidFill>
                  <a:schemeClr val="bg1"/>
                </a:solidFill>
                <a:latin typeface="Agrandir Narrow" panose="020B0604020202020204" charset="0"/>
              </a:rPr>
              <a:t>Rastreo y gestión de cambios en el código a lo largo del tiempo</a:t>
            </a:r>
          </a:p>
          <a:p>
            <a:pPr algn="ctr">
              <a:lnSpc>
                <a:spcPct val="150000"/>
              </a:lnSpc>
            </a:pPr>
            <a:r>
              <a:rPr lang="es-419" sz="3600" dirty="0" smtClean="0">
                <a:latin typeface="Agrandir Narrow" panose="020B0604020202020204" charset="0"/>
              </a:rPr>
              <a:t>Desarrollo de software en equipo</a:t>
            </a:r>
          </a:p>
          <a:p>
            <a:pPr algn="ctr">
              <a:lnSpc>
                <a:spcPct val="150000"/>
              </a:lnSpc>
            </a:pPr>
            <a:r>
              <a:rPr lang="es-419" sz="3600" dirty="0" smtClean="0">
                <a:latin typeface="Agrandir Narrow" panose="020B0604020202020204" charset="0"/>
              </a:rPr>
              <a:t>Versionamiento</a:t>
            </a:r>
            <a:endParaRPr lang="es-419" sz="3600" dirty="0">
              <a:latin typeface="Agrandir Narrow" panose="020B0604020202020204" charset="0"/>
            </a:endParaRPr>
          </a:p>
          <a:p>
            <a:pPr algn="ctr">
              <a:lnSpc>
                <a:spcPct val="150000"/>
              </a:lnSpc>
            </a:pPr>
            <a:r>
              <a:rPr lang="es-419" sz="3600" dirty="0" smtClean="0">
                <a:latin typeface="Agrandir Narrow" panose="020B0604020202020204" charset="0"/>
              </a:rPr>
              <a:t>Corregir errores y minimizar interrupciones ordenadamente</a:t>
            </a:r>
            <a:endParaRPr lang="es-419" sz="3600" dirty="0">
              <a:latin typeface="Agrandir Narrow" panose="020B0604020202020204" charset="0"/>
            </a:endParaRPr>
          </a:p>
        </p:txBody>
      </p:sp>
      <p:grpSp>
        <p:nvGrpSpPr>
          <p:cNvPr id="14" name="Grupo 13"/>
          <p:cNvGrpSpPr>
            <a:grpSpLocks noChangeAspect="1"/>
          </p:cNvGrpSpPr>
          <p:nvPr/>
        </p:nvGrpSpPr>
        <p:grpSpPr>
          <a:xfrm>
            <a:off x="3822034" y="3619500"/>
            <a:ext cx="10643934" cy="5032203"/>
            <a:chOff x="2614866" y="3238500"/>
            <a:chExt cx="13058268" cy="6173643"/>
          </a:xfrm>
        </p:grpSpPr>
        <p:grpSp>
          <p:nvGrpSpPr>
            <p:cNvPr id="13" name="Grupo 12"/>
            <p:cNvGrpSpPr>
              <a:grpSpLocks noChangeAspect="1"/>
            </p:cNvGrpSpPr>
            <p:nvPr/>
          </p:nvGrpSpPr>
          <p:grpSpPr>
            <a:xfrm>
              <a:off x="2614866" y="3238500"/>
              <a:ext cx="13058268" cy="5181600"/>
              <a:chOff x="4397886" y="3815326"/>
              <a:chExt cx="9492229" cy="3766574"/>
            </a:xfrm>
          </p:grpSpPr>
          <p:grpSp>
            <p:nvGrpSpPr>
              <p:cNvPr id="3" name="Grupo 2"/>
              <p:cNvGrpSpPr/>
              <p:nvPr/>
            </p:nvGrpSpPr>
            <p:grpSpPr>
              <a:xfrm>
                <a:off x="4397886" y="3815326"/>
                <a:ext cx="9492229" cy="3766574"/>
                <a:chOff x="3962400" y="3815326"/>
                <a:chExt cx="9492229" cy="3766574"/>
              </a:xfrm>
            </p:grpSpPr>
            <p:pic>
              <p:nvPicPr>
                <p:cNvPr id="3074" name="Picture 2" descr="Document Those icons Lineal ic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62400" y="5862071"/>
                  <a:ext cx="1719829" cy="17198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ocument Those icons Lineal icon"/>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600" y="5862070"/>
                  <a:ext cx="1719829" cy="17198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ocument Those icons Lineal icon"/>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34800" y="5862070"/>
                  <a:ext cx="1719829" cy="17198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me and date - Free education icons"/>
                <p:cNvPicPr>
                  <a:picLocks noChangeAspect="1" noChangeArrowheads="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35000"/>
                          </a14:imgEffect>
                        </a14:imgLayer>
                      </a14:imgProps>
                    </a:ext>
                    <a:ext uri="{28A0092B-C50C-407E-A947-70E740481C1C}">
                      <a14:useLocalDpi xmlns:a14="http://schemas.microsoft.com/office/drawing/2010/main" val="0"/>
                    </a:ext>
                  </a:extLst>
                </a:blip>
                <a:srcRect/>
                <a:stretch>
                  <a:fillRect/>
                </a:stretch>
              </p:blipFill>
              <p:spPr bwMode="auto">
                <a:xfrm>
                  <a:off x="4098414" y="3815326"/>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Time and date - Free education icons"/>
                <p:cNvPicPr>
                  <a:picLocks noChangeAspect="1" noChangeArrowheads="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35000"/>
                          </a14:imgEffect>
                        </a14:imgLayer>
                      </a14:imgProps>
                    </a:ext>
                    <a:ext uri="{28A0092B-C50C-407E-A947-70E740481C1C}">
                      <a14:useLocalDpi xmlns:a14="http://schemas.microsoft.com/office/drawing/2010/main" val="0"/>
                    </a:ext>
                  </a:extLst>
                </a:blip>
                <a:srcRect/>
                <a:stretch>
                  <a:fillRect/>
                </a:stretch>
              </p:blipFill>
              <p:spPr bwMode="auto">
                <a:xfrm>
                  <a:off x="7984614" y="3815326"/>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Time and date - Free education icons"/>
                <p:cNvPicPr>
                  <a:picLocks noChangeAspect="1" noChangeArrowheads="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1870814" y="3815326"/>
                  <a:ext cx="1447800" cy="14478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Conector recto de flecha 7"/>
              <p:cNvCxnSpPr>
                <a:stCxn id="3074" idx="3"/>
                <a:endCxn id="5" idx="1"/>
              </p:cNvCxnSpPr>
              <p:nvPr/>
            </p:nvCxnSpPr>
            <p:spPr>
              <a:xfrm flipV="1">
                <a:off x="6117715" y="6721985"/>
                <a:ext cx="2166371" cy="1"/>
              </a:xfrm>
              <a:prstGeom prst="straightConnector1">
                <a:avLst/>
              </a:prstGeom>
              <a:ln w="38100">
                <a:solidFill>
                  <a:srgbClr val="FFDE5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a:stCxn id="5" idx="3"/>
              </p:cNvCxnSpPr>
              <p:nvPr/>
            </p:nvCxnSpPr>
            <p:spPr>
              <a:xfrm flipV="1">
                <a:off x="10003915" y="6721984"/>
                <a:ext cx="2302385" cy="1"/>
              </a:xfrm>
              <a:prstGeom prst="straightConnector1">
                <a:avLst/>
              </a:prstGeom>
              <a:ln w="38100">
                <a:solidFill>
                  <a:srgbClr val="FFDE5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7" name="TextBox 4"/>
            <p:cNvSpPr txBox="1"/>
            <p:nvPr/>
          </p:nvSpPr>
          <p:spPr>
            <a:xfrm>
              <a:off x="3108939" y="8983788"/>
              <a:ext cx="1377787" cy="384721"/>
            </a:xfrm>
            <a:prstGeom prst="rect">
              <a:avLst/>
            </a:prstGeom>
          </p:spPr>
          <p:txBody>
            <a:bodyPr wrap="square" lIns="0" tIns="0" rIns="0" bIns="0" rtlCol="0" anchor="ctr">
              <a:spAutoFit/>
            </a:bodyPr>
            <a:lstStyle/>
            <a:p>
              <a:pPr algn="ctr">
                <a:lnSpc>
                  <a:spcPts val="2995"/>
                </a:lnSpc>
              </a:pPr>
              <a:r>
                <a:rPr lang="en-US" sz="2400" b="1" dirty="0" smtClean="0">
                  <a:solidFill>
                    <a:schemeClr val="accent4"/>
                  </a:solidFill>
                  <a:latin typeface="Agrandir Narrow" panose="020B0604020202020204" charset="0"/>
                  <a:cs typeface="Arial" panose="020B0604020202020204" pitchFamily="34" charset="0"/>
                </a:rPr>
                <a:t>DEV 1</a:t>
              </a:r>
              <a:endParaRPr lang="en-US" sz="2400" b="1" dirty="0">
                <a:solidFill>
                  <a:schemeClr val="accent4"/>
                </a:solidFill>
                <a:latin typeface="Agrandir Narrow" panose="020B0604020202020204" charset="0"/>
                <a:cs typeface="Arial" panose="020B0604020202020204" pitchFamily="34" charset="0"/>
              </a:endParaRPr>
            </a:p>
          </p:txBody>
        </p:sp>
        <p:sp>
          <p:nvSpPr>
            <p:cNvPr id="18" name="TextBox 4"/>
            <p:cNvSpPr txBox="1"/>
            <p:nvPr/>
          </p:nvSpPr>
          <p:spPr>
            <a:xfrm>
              <a:off x="8208068" y="8940156"/>
              <a:ext cx="1871862" cy="471986"/>
            </a:xfrm>
            <a:prstGeom prst="rect">
              <a:avLst/>
            </a:prstGeom>
          </p:spPr>
          <p:txBody>
            <a:bodyPr wrap="square" lIns="0" tIns="0" rIns="0" bIns="0" rtlCol="0" anchor="ctr">
              <a:spAutoFit/>
            </a:bodyPr>
            <a:lstStyle/>
            <a:p>
              <a:pPr algn="ctr">
                <a:lnSpc>
                  <a:spcPts val="2995"/>
                </a:lnSpc>
              </a:pPr>
              <a:r>
                <a:rPr lang="en-US" sz="2400" b="1" dirty="0">
                  <a:solidFill>
                    <a:srgbClr val="2E9297"/>
                  </a:solidFill>
                  <a:latin typeface="Agrandir Narrow" panose="020B0604020202020204" charset="0"/>
                  <a:cs typeface="Arial" panose="020B0604020202020204" pitchFamily="34" charset="0"/>
                </a:rPr>
                <a:t>DEV 1 y 2</a:t>
              </a:r>
            </a:p>
          </p:txBody>
        </p:sp>
        <p:sp>
          <p:nvSpPr>
            <p:cNvPr id="19" name="TextBox 4"/>
            <p:cNvSpPr txBox="1"/>
            <p:nvPr/>
          </p:nvSpPr>
          <p:spPr>
            <a:xfrm>
              <a:off x="13647792" y="8940157"/>
              <a:ext cx="1684750" cy="471986"/>
            </a:xfrm>
            <a:prstGeom prst="rect">
              <a:avLst/>
            </a:prstGeom>
          </p:spPr>
          <p:txBody>
            <a:bodyPr wrap="square" lIns="0" tIns="0" rIns="0" bIns="0" rtlCol="0" anchor="ctr">
              <a:spAutoFit/>
            </a:bodyPr>
            <a:lstStyle/>
            <a:p>
              <a:pPr algn="ctr">
                <a:lnSpc>
                  <a:spcPts val="2995"/>
                </a:lnSpc>
              </a:pPr>
              <a:r>
                <a:rPr lang="en-US" sz="2400" b="1" dirty="0">
                  <a:solidFill>
                    <a:schemeClr val="bg1"/>
                  </a:solidFill>
                  <a:latin typeface="Agrandir Narrow" panose="020B0604020202020204" charset="0"/>
                  <a:cs typeface="Arial" panose="020B0604020202020204" pitchFamily="34" charset="0"/>
                </a:rPr>
                <a:t>DEV 1 y </a:t>
              </a:r>
              <a:r>
                <a:rPr lang="en-US" sz="2400" b="1" dirty="0" smtClean="0">
                  <a:solidFill>
                    <a:schemeClr val="bg1"/>
                  </a:solidFill>
                  <a:latin typeface="Agrandir Narrow" panose="020B0604020202020204" charset="0"/>
                  <a:cs typeface="Arial" panose="020B0604020202020204" pitchFamily="34" charset="0"/>
                </a:rPr>
                <a:t>3</a:t>
              </a:r>
              <a:endParaRPr lang="en-US" sz="2400" b="1" dirty="0">
                <a:solidFill>
                  <a:schemeClr val="bg1"/>
                </a:solidFill>
                <a:latin typeface="Agrandir Narrow" panose="020B0604020202020204" charset="0"/>
                <a:cs typeface="Arial" panose="020B0604020202020204" pitchFamily="34" charset="0"/>
              </a:endParaRPr>
            </a:p>
          </p:txBody>
        </p:sp>
      </p:grpSp>
    </p:spTree>
    <p:extLst>
      <p:ext uri="{BB962C8B-B14F-4D97-AF65-F5344CB8AC3E}">
        <p14:creationId xmlns:p14="http://schemas.microsoft.com/office/powerpoint/2010/main" val="3682218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 name="CuadroTexto 3"/>
          <p:cNvSpPr txBox="1"/>
          <p:nvPr/>
        </p:nvSpPr>
        <p:spPr>
          <a:xfrm>
            <a:off x="2889725" y="1333500"/>
            <a:ext cx="12508552" cy="3416320"/>
          </a:xfrm>
          <a:prstGeom prst="rect">
            <a:avLst/>
          </a:prstGeom>
          <a:noFill/>
        </p:spPr>
        <p:txBody>
          <a:bodyPr wrap="none" rtlCol="0">
            <a:spAutoFit/>
          </a:bodyPr>
          <a:lstStyle/>
          <a:p>
            <a:pPr algn="ctr">
              <a:lnSpc>
                <a:spcPct val="150000"/>
              </a:lnSpc>
            </a:pPr>
            <a:r>
              <a:rPr lang="es-419" sz="3600" dirty="0" smtClean="0">
                <a:solidFill>
                  <a:schemeClr val="tx1">
                    <a:lumMod val="85000"/>
                    <a:lumOff val="15000"/>
                  </a:schemeClr>
                </a:solidFill>
                <a:latin typeface="Agrandir Narrow" panose="020B0604020202020204" charset="0"/>
              </a:rPr>
              <a:t>Rastreo y gestión de cambios en el código a lo largo del tiempo</a:t>
            </a:r>
          </a:p>
          <a:p>
            <a:pPr algn="ctr">
              <a:lnSpc>
                <a:spcPct val="150000"/>
              </a:lnSpc>
            </a:pPr>
            <a:r>
              <a:rPr lang="es-419" sz="3600" dirty="0" smtClean="0">
                <a:solidFill>
                  <a:schemeClr val="bg1"/>
                </a:solidFill>
                <a:latin typeface="Agrandir Narrow" panose="020B0604020202020204" charset="0"/>
              </a:rPr>
              <a:t>Desarrollo de software en equipo</a:t>
            </a:r>
          </a:p>
          <a:p>
            <a:pPr algn="ctr">
              <a:lnSpc>
                <a:spcPct val="150000"/>
              </a:lnSpc>
            </a:pPr>
            <a:r>
              <a:rPr lang="es-419" sz="3600" dirty="0" smtClean="0">
                <a:latin typeface="Agrandir Narrow" panose="020B0604020202020204" charset="0"/>
              </a:rPr>
              <a:t>Versionamiento</a:t>
            </a:r>
            <a:endParaRPr lang="es-419" sz="3600" dirty="0">
              <a:latin typeface="Agrandir Narrow" panose="020B0604020202020204" charset="0"/>
            </a:endParaRPr>
          </a:p>
          <a:p>
            <a:pPr algn="ctr">
              <a:lnSpc>
                <a:spcPct val="150000"/>
              </a:lnSpc>
            </a:pPr>
            <a:r>
              <a:rPr lang="es-419" sz="3600" dirty="0" smtClean="0">
                <a:latin typeface="Agrandir Narrow" panose="020B0604020202020204" charset="0"/>
              </a:rPr>
              <a:t>Corregir errores y minimizar interrupciones ordenadamente</a:t>
            </a:r>
            <a:endParaRPr lang="es-419" sz="3600" dirty="0">
              <a:latin typeface="Agrandir Narrow" panose="020B0604020202020204" charset="0"/>
            </a:endParaRPr>
          </a:p>
        </p:txBody>
      </p:sp>
      <p:pic>
        <p:nvPicPr>
          <p:cNvPr id="2050" name="Picture 2" descr="Top 6 DevOps Metrics and KPIs to Improve Your Business Performance | Top 6  DevOps Metrics and KPIs to Improve Your Business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62" y="3623204"/>
            <a:ext cx="12776076" cy="609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9491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1789</Words>
  <Application>Microsoft Office PowerPoint</Application>
  <PresentationFormat>Personalizado</PresentationFormat>
  <Paragraphs>170</Paragraphs>
  <Slides>29</Slides>
  <Notes>29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Arial</vt:lpstr>
      <vt:lpstr>Agrandir Narrow</vt:lpstr>
      <vt:lpstr>Agrandir Narrow Bold</vt:lpstr>
      <vt:lpstr>Consolas</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PSB - Intro a PSB  con Python</dc:title>
  <cp:lastModifiedBy>Aylin Agatha Vazquez Chenlo</cp:lastModifiedBy>
  <cp:revision>38</cp:revision>
  <dcterms:created xsi:type="dcterms:W3CDTF">2006-08-16T00:00:00Z</dcterms:created>
  <dcterms:modified xsi:type="dcterms:W3CDTF">2024-03-13T06:40:01Z</dcterms:modified>
  <dc:identifier>DAFs8tCgKRY</dc:identifier>
</cp:coreProperties>
</file>